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9"/>
  </p:notesMasterIdLst>
  <p:sldIdLst>
    <p:sldId id="256" r:id="rId5"/>
    <p:sldId id="257" r:id="rId6"/>
    <p:sldId id="264" r:id="rId7"/>
    <p:sldId id="290" r:id="rId8"/>
    <p:sldId id="321" r:id="rId9"/>
    <p:sldId id="326" r:id="rId10"/>
    <p:sldId id="277" r:id="rId11"/>
    <p:sldId id="292" r:id="rId12"/>
    <p:sldId id="291" r:id="rId13"/>
    <p:sldId id="297" r:id="rId14"/>
    <p:sldId id="293" r:id="rId15"/>
    <p:sldId id="298" r:id="rId16"/>
    <p:sldId id="299" r:id="rId17"/>
    <p:sldId id="300" r:id="rId18"/>
    <p:sldId id="279" r:id="rId19"/>
    <p:sldId id="318" r:id="rId20"/>
    <p:sldId id="319" r:id="rId21"/>
    <p:sldId id="262" r:id="rId22"/>
    <p:sldId id="323" r:id="rId23"/>
    <p:sldId id="267" r:id="rId24"/>
    <p:sldId id="283" r:id="rId25"/>
    <p:sldId id="285" r:id="rId26"/>
    <p:sldId id="284" r:id="rId27"/>
    <p:sldId id="302" r:id="rId28"/>
    <p:sldId id="303" r:id="rId29"/>
    <p:sldId id="324" r:id="rId30"/>
    <p:sldId id="306" r:id="rId31"/>
    <p:sldId id="307" r:id="rId32"/>
    <p:sldId id="308" r:id="rId33"/>
    <p:sldId id="309" r:id="rId34"/>
    <p:sldId id="305" r:id="rId35"/>
    <p:sldId id="311" r:id="rId36"/>
    <p:sldId id="312" r:id="rId37"/>
    <p:sldId id="304" r:id="rId38"/>
    <p:sldId id="313" r:id="rId39"/>
    <p:sldId id="316" r:id="rId40"/>
    <p:sldId id="315" r:id="rId41"/>
    <p:sldId id="317" r:id="rId42"/>
    <p:sldId id="259" r:id="rId43"/>
    <p:sldId id="260" r:id="rId44"/>
    <p:sldId id="282" r:id="rId45"/>
    <p:sldId id="261" r:id="rId46"/>
    <p:sldId id="327" r:id="rId47"/>
    <p:sldId id="287" r:id="rId48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5A73"/>
    <a:srgbClr val="7A6C88"/>
    <a:srgbClr val="CDC8D2"/>
    <a:srgbClr val="D17560"/>
    <a:srgbClr val="4472C4"/>
    <a:srgbClr val="C4BECA"/>
    <a:srgbClr val="998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B56035-5466-44B0-A77F-04959FBDBD2C}" v="5" dt="2020-09-30T06:20:37.831"/>
    <p1510:client id="{AE67E294-D20F-4B1D-B30B-6B40F30B594D}" v="86" dt="2020-09-18T11:31:52.326"/>
    <p1510:client id="{E9CE6971-F9D3-43CA-BAA8-809A282FC757}" v="6" dt="2020-09-30T06:22:55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0129" autoAdjust="0"/>
  </p:normalViewPr>
  <p:slideViewPr>
    <p:cSldViewPr snapToGrid="0" snapToObjects="1">
      <p:cViewPr varScale="1">
        <p:scale>
          <a:sx n="103" d="100"/>
          <a:sy n="103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DEHOMBREUX" userId="S::530292@umons.ac.be::9e1aed8d-05cc-48c8-b7c7-52b5c352e902" providerId="AD" clId="Web-{09B56035-5466-44B0-A77F-04959FBDBD2C}"/>
    <pc:docChg chg="modSld">
      <pc:chgData name="Pierre DEHOMBREUX" userId="S::530292@umons.ac.be::9e1aed8d-05cc-48c8-b7c7-52b5c352e902" providerId="AD" clId="Web-{09B56035-5466-44B0-A77F-04959FBDBD2C}" dt="2020-09-30T06:20:36.831" v="1"/>
      <pc:docMkLst>
        <pc:docMk/>
      </pc:docMkLst>
      <pc:sldChg chg="addSp delSp addAnim delAnim">
        <pc:chgData name="Pierre DEHOMBREUX" userId="S::530292@umons.ac.be::9e1aed8d-05cc-48c8-b7c7-52b5c352e902" providerId="AD" clId="Web-{09B56035-5466-44B0-A77F-04959FBDBD2C}" dt="2020-09-30T06:20:36.831" v="1"/>
        <pc:sldMkLst>
          <pc:docMk/>
          <pc:sldMk cId="2795160818" sldId="256"/>
        </pc:sldMkLst>
        <pc:picChg chg="add del">
          <ac:chgData name="Pierre DEHOMBREUX" userId="S::530292@umons.ac.be::9e1aed8d-05cc-48c8-b7c7-52b5c352e902" providerId="AD" clId="Web-{09B56035-5466-44B0-A77F-04959FBDBD2C}" dt="2020-09-30T06:20:36.831" v="1"/>
          <ac:picMkLst>
            <pc:docMk/>
            <pc:sldMk cId="2795160818" sldId="256"/>
            <ac:picMk id="2" creationId="{30D9EF84-621F-46F4-BBAC-593E71B89D99}"/>
          </ac:picMkLst>
        </pc:picChg>
      </pc:sldChg>
    </pc:docChg>
  </pc:docChgLst>
  <pc:docChgLst>
    <pc:chgData name="Pierre DEHOMBREUX" userId="S::530292@umons.ac.be::9e1aed8d-05cc-48c8-b7c7-52b5c352e902" providerId="AD" clId="Web-{E9CE6971-F9D3-43CA-BAA8-809A282FC757}"/>
    <pc:docChg chg="modSld">
      <pc:chgData name="Pierre DEHOMBREUX" userId="S::530292@umons.ac.be::9e1aed8d-05cc-48c8-b7c7-52b5c352e902" providerId="AD" clId="Web-{E9CE6971-F9D3-43CA-BAA8-809A282FC757}" dt="2020-09-30T06:22:55.997" v="5"/>
      <pc:docMkLst>
        <pc:docMk/>
      </pc:docMkLst>
      <pc:sldChg chg="delSp delAnim">
        <pc:chgData name="Pierre DEHOMBREUX" userId="S::530292@umons.ac.be::9e1aed8d-05cc-48c8-b7c7-52b5c352e902" providerId="AD" clId="Web-{E9CE6971-F9D3-43CA-BAA8-809A282FC757}" dt="2020-09-30T06:22:14.981" v="0"/>
        <pc:sldMkLst>
          <pc:docMk/>
          <pc:sldMk cId="2795160818" sldId="256"/>
        </pc:sldMkLst>
        <pc:picChg chg="del">
          <ac:chgData name="Pierre DEHOMBREUX" userId="S::530292@umons.ac.be::9e1aed8d-05cc-48c8-b7c7-52b5c352e902" providerId="AD" clId="Web-{E9CE6971-F9D3-43CA-BAA8-809A282FC757}" dt="2020-09-30T06:22:14.981" v="0"/>
          <ac:picMkLst>
            <pc:docMk/>
            <pc:sldMk cId="2795160818" sldId="256"/>
            <ac:picMk id="2" creationId="{30D9EF84-621F-46F4-BBAC-593E71B89D99}"/>
          </ac:picMkLst>
        </pc:picChg>
      </pc:sldChg>
      <pc:sldChg chg="delSp delAnim">
        <pc:chgData name="Pierre DEHOMBREUX" userId="S::530292@umons.ac.be::9e1aed8d-05cc-48c8-b7c7-52b5c352e902" providerId="AD" clId="Web-{E9CE6971-F9D3-43CA-BAA8-809A282FC757}" dt="2020-09-30T06:22:19.013" v="1"/>
        <pc:sldMkLst>
          <pc:docMk/>
          <pc:sldMk cId="2475501738" sldId="257"/>
        </pc:sldMkLst>
        <pc:picChg chg="del">
          <ac:chgData name="Pierre DEHOMBREUX" userId="S::530292@umons.ac.be::9e1aed8d-05cc-48c8-b7c7-52b5c352e902" providerId="AD" clId="Web-{E9CE6971-F9D3-43CA-BAA8-809A282FC757}" dt="2020-09-30T06:22:19.013" v="1"/>
          <ac:picMkLst>
            <pc:docMk/>
            <pc:sldMk cId="2475501738" sldId="257"/>
            <ac:picMk id="4" creationId="{65A7F73A-6344-43CE-A440-88A76F7DCC47}"/>
          </ac:picMkLst>
        </pc:picChg>
      </pc:sldChg>
      <pc:sldChg chg="delSp delAnim">
        <pc:chgData name="Pierre DEHOMBREUX" userId="S::530292@umons.ac.be::9e1aed8d-05cc-48c8-b7c7-52b5c352e902" providerId="AD" clId="Web-{E9CE6971-F9D3-43CA-BAA8-809A282FC757}" dt="2020-09-30T06:22:55.997" v="5"/>
        <pc:sldMkLst>
          <pc:docMk/>
          <pc:sldMk cId="2377848902" sldId="262"/>
        </pc:sldMkLst>
        <pc:picChg chg="del">
          <ac:chgData name="Pierre DEHOMBREUX" userId="S::530292@umons.ac.be::9e1aed8d-05cc-48c8-b7c7-52b5c352e902" providerId="AD" clId="Web-{E9CE6971-F9D3-43CA-BAA8-809A282FC757}" dt="2020-09-30T06:22:55.997" v="5"/>
          <ac:picMkLst>
            <pc:docMk/>
            <pc:sldMk cId="2377848902" sldId="262"/>
            <ac:picMk id="21" creationId="{1F3D49CB-D218-4293-919E-D7BAA7157728}"/>
          </ac:picMkLst>
        </pc:picChg>
      </pc:sldChg>
      <pc:sldChg chg="delSp delAnim">
        <pc:chgData name="Pierre DEHOMBREUX" userId="S::530292@umons.ac.be::9e1aed8d-05cc-48c8-b7c7-52b5c352e902" providerId="AD" clId="Web-{E9CE6971-F9D3-43CA-BAA8-809A282FC757}" dt="2020-09-30T06:22:44.794" v="2"/>
        <pc:sldMkLst>
          <pc:docMk/>
          <pc:sldMk cId="683056128" sldId="279"/>
        </pc:sldMkLst>
        <pc:picChg chg="del">
          <ac:chgData name="Pierre DEHOMBREUX" userId="S::530292@umons.ac.be::9e1aed8d-05cc-48c8-b7c7-52b5c352e902" providerId="AD" clId="Web-{E9CE6971-F9D3-43CA-BAA8-809A282FC757}" dt="2020-09-30T06:22:44.794" v="2"/>
          <ac:picMkLst>
            <pc:docMk/>
            <pc:sldMk cId="683056128" sldId="279"/>
            <ac:picMk id="4" creationId="{59E2493C-77C5-4838-902C-DE71C35E33EA}"/>
          </ac:picMkLst>
        </pc:picChg>
      </pc:sldChg>
      <pc:sldChg chg="delSp delAnim">
        <pc:chgData name="Pierre DEHOMBREUX" userId="S::530292@umons.ac.be::9e1aed8d-05cc-48c8-b7c7-52b5c352e902" providerId="AD" clId="Web-{E9CE6971-F9D3-43CA-BAA8-809A282FC757}" dt="2020-09-30T06:22:49.013" v="3"/>
        <pc:sldMkLst>
          <pc:docMk/>
          <pc:sldMk cId="3715157923" sldId="318"/>
        </pc:sldMkLst>
        <pc:picChg chg="del">
          <ac:chgData name="Pierre DEHOMBREUX" userId="S::530292@umons.ac.be::9e1aed8d-05cc-48c8-b7c7-52b5c352e902" providerId="AD" clId="Web-{E9CE6971-F9D3-43CA-BAA8-809A282FC757}" dt="2020-09-30T06:22:49.013" v="3"/>
          <ac:picMkLst>
            <pc:docMk/>
            <pc:sldMk cId="3715157923" sldId="318"/>
            <ac:picMk id="7" creationId="{7A0B8116-5C15-430E-B952-D05697B90339}"/>
          </ac:picMkLst>
        </pc:picChg>
      </pc:sldChg>
      <pc:sldChg chg="delSp delAnim">
        <pc:chgData name="Pierre DEHOMBREUX" userId="S::530292@umons.ac.be::9e1aed8d-05cc-48c8-b7c7-52b5c352e902" providerId="AD" clId="Web-{E9CE6971-F9D3-43CA-BAA8-809A282FC757}" dt="2020-09-30T06:22:52.700" v="4"/>
        <pc:sldMkLst>
          <pc:docMk/>
          <pc:sldMk cId="984973918" sldId="319"/>
        </pc:sldMkLst>
        <pc:picChg chg="del">
          <ac:chgData name="Pierre DEHOMBREUX" userId="S::530292@umons.ac.be::9e1aed8d-05cc-48c8-b7c7-52b5c352e902" providerId="AD" clId="Web-{E9CE6971-F9D3-43CA-BAA8-809A282FC757}" dt="2020-09-30T06:22:52.700" v="4"/>
          <ac:picMkLst>
            <pc:docMk/>
            <pc:sldMk cId="984973918" sldId="319"/>
            <ac:picMk id="15" creationId="{7EAE7B02-5A89-463D-96A6-9A9F1A74E72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9276E-8F17-45B5-9EF8-95DD0C399E49}" type="datetimeFigureOut">
              <a:rPr lang="fr-BE" smtClean="0"/>
              <a:t>29-09-20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B3B69-363C-45D6-A222-95AA4E50528C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6046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eflying.com/the-boeing-777x-vs-the-airbus-a380-what-plane-wins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eflying.com/the-boeing-777x-vs-the-airbus-a380-what-plane-wins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45 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This </a:t>
            </a:r>
            <a:r>
              <a:rPr lang="fr-BE" dirty="0" err="1"/>
              <a:t>will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presented</a:t>
            </a:r>
            <a:r>
              <a:rPr lang="fr-BE" dirty="0"/>
              <a:t> </a:t>
            </a:r>
            <a:r>
              <a:rPr lang="fr-BE" dirty="0" err="1"/>
              <a:t>during</a:t>
            </a:r>
            <a:r>
              <a:rPr lang="fr-BE" dirty="0"/>
              <a:t> the kick-off meeting 23-27 </a:t>
            </a:r>
            <a:r>
              <a:rPr lang="fr-BE" dirty="0" err="1"/>
              <a:t>September</a:t>
            </a:r>
            <a:r>
              <a:rPr lang="fr-BE" dirty="0"/>
              <a:t> 2019</a:t>
            </a:r>
          </a:p>
          <a:p>
            <a:r>
              <a:rPr lang="fr-BE" dirty="0"/>
              <a:t>This file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authored</a:t>
            </a:r>
            <a:r>
              <a:rPr lang="fr-BE" dirty="0"/>
              <a:t> by Pierre Dehombreux, Stanislav Hosnedl, Édouard Rivière and </a:t>
            </a:r>
            <a:r>
              <a:rPr lang="fr-BE" dirty="0" err="1"/>
              <a:t>is</a:t>
            </a:r>
            <a:r>
              <a:rPr lang="fr-BE" dirty="0"/>
              <a:t> a </a:t>
            </a:r>
            <a:r>
              <a:rPr lang="fr-BE" dirty="0" err="1"/>
              <a:t>deliverable</a:t>
            </a:r>
            <a:r>
              <a:rPr lang="fr-BE" dirty="0"/>
              <a:t> of the MUPIC </a:t>
            </a:r>
            <a:r>
              <a:rPr lang="fr-BE" dirty="0" err="1"/>
              <a:t>project</a:t>
            </a:r>
            <a:r>
              <a:rPr lang="fr-BE" dirty="0"/>
              <a:t> </a:t>
            </a:r>
            <a:r>
              <a:rPr lang="fr-BE" dirty="0" err="1"/>
              <a:t>supported</a:t>
            </a:r>
            <a:r>
              <a:rPr lang="fr-BE" dirty="0"/>
              <a:t> by the </a:t>
            </a:r>
            <a:r>
              <a:rPr lang="fr-BE" dirty="0" err="1"/>
              <a:t>European</a:t>
            </a:r>
            <a:r>
              <a:rPr lang="fr-BE" dirty="0"/>
              <a:t> Commission.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38950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 (Fig. 1.7)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096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7617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96827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13664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ullm2009.</a:t>
            </a:r>
          </a:p>
          <a:p>
            <a:r>
              <a:rPr lang="fr-BE" dirty="0" err="1"/>
              <a:t>Decommissioning</a:t>
            </a:r>
            <a:r>
              <a:rPr lang="fr-BE" dirty="0"/>
              <a:t> </a:t>
            </a:r>
            <a:r>
              <a:rPr lang="fr-BE" dirty="0" err="1"/>
              <a:t>may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seen</a:t>
            </a:r>
            <a:r>
              <a:rPr lang="fr-BE" dirty="0"/>
              <a:t> as an </a:t>
            </a:r>
            <a:r>
              <a:rPr lang="fr-BE" dirty="0" err="1"/>
              <a:t>unappropriate</a:t>
            </a:r>
            <a:r>
              <a:rPr lang="fr-BE" dirty="0"/>
              <a:t> </a:t>
            </a:r>
            <a:r>
              <a:rPr lang="fr-BE" dirty="0" err="1"/>
              <a:t>term</a:t>
            </a:r>
            <a:r>
              <a:rPr lang="fr-BE" dirty="0"/>
              <a:t>: </a:t>
            </a:r>
            <a:r>
              <a:rPr lang="fr-BE" dirty="0" err="1"/>
              <a:t>itis</a:t>
            </a:r>
            <a:r>
              <a:rPr lang="fr-BE" dirty="0"/>
              <a:t> use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frequent</a:t>
            </a:r>
            <a:r>
              <a:rPr lang="fr-BE" dirty="0"/>
              <a:t> for </a:t>
            </a:r>
            <a:r>
              <a:rPr lang="fr-BE" dirty="0" err="1"/>
              <a:t>aircrafts</a:t>
            </a:r>
            <a:r>
              <a:rPr lang="fr-BE" dirty="0"/>
              <a:t>, </a:t>
            </a:r>
            <a:r>
              <a:rPr lang="fr-BE" dirty="0" err="1"/>
              <a:t>oil</a:t>
            </a:r>
            <a:r>
              <a:rPr lang="fr-BE" dirty="0"/>
              <a:t> platforms, </a:t>
            </a:r>
            <a:r>
              <a:rPr lang="fr-BE" dirty="0" err="1"/>
              <a:t>nuclear</a:t>
            </a:r>
            <a:r>
              <a:rPr lang="fr-BE" dirty="0"/>
              <a:t> </a:t>
            </a:r>
          </a:p>
          <a:p>
            <a:endParaRPr lang="fr-BE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Retired: Asset is no longer is use but not disposed.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Disposed: Asset is no longer associated with the company.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5384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B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Product life cycle: as </a:t>
            </a:r>
            <a:r>
              <a:rPr lang="fr-BE" dirty="0" err="1"/>
              <a:t>many</a:t>
            </a:r>
            <a:r>
              <a:rPr lang="fr-BE" dirty="0"/>
              <a:t> descriptions as </a:t>
            </a:r>
            <a:r>
              <a:rPr lang="fr-BE" dirty="0" err="1"/>
              <a:t>authors</a:t>
            </a:r>
            <a:r>
              <a:rPr lang="fr-BE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0947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validations are known as the V-Cycle.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89960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/>
              <a:t>Product life cycle: as </a:t>
            </a:r>
            <a:r>
              <a:rPr lang="fr-BE" dirty="0" err="1"/>
              <a:t>many</a:t>
            </a:r>
            <a:r>
              <a:rPr lang="fr-BE" dirty="0"/>
              <a:t> descriptions as </a:t>
            </a:r>
            <a:r>
              <a:rPr lang="fr-BE" dirty="0" err="1"/>
              <a:t>authors</a:t>
            </a:r>
            <a:r>
              <a:rPr lang="fr-BE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3802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Auxiliary</a:t>
            </a:r>
            <a:r>
              <a:rPr lang="fr-BE" dirty="0"/>
              <a:t> Power Unit (APU)</a:t>
            </a:r>
          </a:p>
          <a:p>
            <a:r>
              <a:rPr lang="fr-BE" dirty="0"/>
              <a:t>[</a:t>
            </a:r>
            <a:r>
              <a:rPr lang="fr-BE" dirty="0">
                <a:hlinkClick r:id="rId3"/>
              </a:rPr>
              <a:t>https://simpleflying.com/the-boeing-777x-vs-the-airbus-a380-what-plane-wins/</a:t>
            </a:r>
            <a:endParaRPr lang="fr-BE" dirty="0"/>
          </a:p>
          <a:p>
            <a:r>
              <a:rPr lang="fr-BE" dirty="0"/>
              <a:t>[27 minutes for the 17 first slides]</a:t>
            </a:r>
          </a:p>
          <a:p>
            <a:r>
              <a:rPr lang="en-US" dirty="0"/>
              <a:t>an A380 is made up of about four million individual parts produced by 1,500 companies from 30 countries around the world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2747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[</a:t>
            </a:r>
            <a:r>
              <a:rPr lang="fr-BE" dirty="0">
                <a:hlinkClick r:id="rId3"/>
              </a:rPr>
              <a:t>https://simpleflying.com/the-boeing-777x-vs-the-airbus-a380-what-plane-wins/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11997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140 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80684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Final </a:t>
            </a:r>
            <a:r>
              <a:rPr lang="fr-BE" dirty="0" err="1"/>
              <a:t>Elaboration</a:t>
            </a:r>
            <a:r>
              <a:rPr lang="fr-BE" dirty="0"/>
              <a:t> </a:t>
            </a:r>
            <a:r>
              <a:rPr lang="fr-BE" dirty="0" err="1"/>
              <a:t>better</a:t>
            </a:r>
            <a:r>
              <a:rPr lang="fr-BE" dirty="0"/>
              <a:t> </a:t>
            </a:r>
            <a:r>
              <a:rPr lang="fr-BE" dirty="0" err="1"/>
              <a:t>than</a:t>
            </a:r>
            <a:r>
              <a:rPr lang="fr-BE" dirty="0"/>
              <a:t> « </a:t>
            </a:r>
            <a:r>
              <a:rPr lang="fr-BE" dirty="0" err="1"/>
              <a:t>Detailed</a:t>
            </a:r>
            <a:r>
              <a:rPr lang="fr-BE" dirty="0"/>
              <a:t> Design » </a:t>
            </a:r>
            <a:r>
              <a:rPr lang="fr-BE" dirty="0" err="1"/>
              <a:t>because</a:t>
            </a:r>
            <a:r>
              <a:rPr lang="fr-BE" dirty="0"/>
              <a:t> the </a:t>
            </a:r>
            <a:r>
              <a:rPr lang="fr-BE" dirty="0" err="1"/>
              <a:t>project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not </a:t>
            </a:r>
            <a:r>
              <a:rPr lang="fr-BE" dirty="0" err="1"/>
              <a:t>only</a:t>
            </a:r>
            <a:r>
              <a:rPr lang="fr-BE" dirty="0"/>
              <a:t> a « machine design » </a:t>
            </a:r>
            <a:r>
              <a:rPr lang="fr-BE" dirty="0" err="1"/>
              <a:t>project</a:t>
            </a:r>
            <a:r>
              <a:rPr lang="fr-BE" dirty="0"/>
              <a:t>: </a:t>
            </a:r>
            <a:r>
              <a:rPr lang="fr-BE" dirty="0" err="1"/>
              <a:t>market</a:t>
            </a:r>
            <a:r>
              <a:rPr lang="fr-BE" dirty="0"/>
              <a:t> </a:t>
            </a:r>
            <a:r>
              <a:rPr lang="fr-BE" dirty="0" err="1"/>
              <a:t>analysis</a:t>
            </a:r>
            <a:r>
              <a:rPr lang="fr-BE" dirty="0"/>
              <a:t>, </a:t>
            </a:r>
            <a:r>
              <a:rPr lang="fr-BE" dirty="0" err="1"/>
              <a:t>communicaton</a:t>
            </a:r>
            <a:r>
              <a:rPr lang="fr-BE" dirty="0"/>
              <a:t>,, ....</a:t>
            </a:r>
          </a:p>
          <a:p>
            <a:r>
              <a:rPr lang="fr-BE" dirty="0" err="1"/>
              <a:t>Verein</a:t>
            </a:r>
            <a:r>
              <a:rPr lang="fr-BE" dirty="0"/>
              <a:t> Deutscher </a:t>
            </a:r>
            <a:r>
              <a:rPr lang="fr-BE" dirty="0" err="1"/>
              <a:t>Ingenieure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82891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Courtesy</a:t>
            </a:r>
            <a:r>
              <a:rPr lang="fr-BE" dirty="0"/>
              <a:t> of Prof. Stanislav Hosnedl (suggestion: replace </a:t>
            </a:r>
            <a:r>
              <a:rPr lang="fr-BE" dirty="0" err="1"/>
              <a:t>Task</a:t>
            </a:r>
            <a:r>
              <a:rPr lang="fr-BE" dirty="0"/>
              <a:t> by </a:t>
            </a:r>
            <a:r>
              <a:rPr lang="fr-BE" dirty="0" err="1"/>
              <a:t>Problem</a:t>
            </a:r>
            <a:r>
              <a:rPr lang="fr-BE" dirty="0"/>
              <a:t>)</a:t>
            </a:r>
          </a:p>
          <a:p>
            <a:r>
              <a:rPr lang="fr-BE" dirty="0"/>
              <a:t>Project management: </a:t>
            </a:r>
            <a:r>
              <a:rPr lang="fr-BE" dirty="0" err="1"/>
              <a:t>initiating</a:t>
            </a:r>
            <a:r>
              <a:rPr lang="fr-BE" dirty="0"/>
              <a:t>, planning, </a:t>
            </a:r>
            <a:r>
              <a:rPr lang="fr-BE" dirty="0" err="1"/>
              <a:t>executing</a:t>
            </a:r>
            <a:r>
              <a:rPr lang="fr-BE" dirty="0"/>
              <a:t>, </a:t>
            </a:r>
            <a:r>
              <a:rPr lang="fr-BE" dirty="0" err="1"/>
              <a:t>closing</a:t>
            </a:r>
            <a:r>
              <a:rPr lang="fr-BE" dirty="0"/>
              <a:t> + monitoring &amp; </a:t>
            </a:r>
            <a:r>
              <a:rPr lang="fr-BE" dirty="0" err="1"/>
              <a:t>controlling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774764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This image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copyrighted</a:t>
            </a:r>
            <a:r>
              <a:rPr lang="fr-BE" dirty="0"/>
              <a:t>. It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presented</a:t>
            </a:r>
            <a:r>
              <a:rPr lang="fr-BE" dirty="0"/>
              <a:t> </a:t>
            </a:r>
            <a:r>
              <a:rPr lang="fr-BE" dirty="0" err="1"/>
              <a:t>here</a:t>
            </a:r>
            <a:r>
              <a:rPr lang="fr-BE" dirty="0"/>
              <a:t> as a </a:t>
            </a:r>
            <a:r>
              <a:rPr lang="fr-BE" dirty="0" err="1"/>
              <a:t>courtesy</a:t>
            </a:r>
            <a:r>
              <a:rPr lang="fr-BE" dirty="0"/>
              <a:t> of Prof. Stanislav </a:t>
            </a:r>
            <a:r>
              <a:rPr lang="fr-BE" dirty="0" err="1"/>
              <a:t>Hosnedl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604447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Ullm1997 99, 100</a:t>
            </a:r>
          </a:p>
          <a:p>
            <a:r>
              <a:rPr lang="fr-BE" dirty="0"/>
              <a:t>Clarification </a:t>
            </a:r>
            <a:r>
              <a:rPr lang="fr-BE" dirty="0" err="1"/>
              <a:t>with</a:t>
            </a:r>
            <a:r>
              <a:rPr lang="fr-BE" dirty="0"/>
              <a:t> Stan: distinction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Specifications</a:t>
            </a:r>
            <a:r>
              <a:rPr lang="fr-BE" dirty="0"/>
              <a:t> and </a:t>
            </a:r>
            <a:r>
              <a:rPr lang="fr-BE" dirty="0" err="1"/>
              <a:t>Requirements</a:t>
            </a:r>
            <a:r>
              <a:rPr lang="fr-BE" dirty="0"/>
              <a:t>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82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Submarine_Elaboration.mp4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45822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6638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This image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copyrighted</a:t>
            </a:r>
            <a:r>
              <a:rPr lang="fr-BE" dirty="0"/>
              <a:t>. It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presented</a:t>
            </a:r>
            <a:r>
              <a:rPr lang="fr-BE" dirty="0"/>
              <a:t> </a:t>
            </a:r>
            <a:r>
              <a:rPr lang="fr-BE" dirty="0" err="1"/>
              <a:t>here</a:t>
            </a:r>
            <a:r>
              <a:rPr lang="fr-BE" dirty="0"/>
              <a:t> as a </a:t>
            </a:r>
            <a:r>
              <a:rPr lang="fr-BE" dirty="0" err="1"/>
              <a:t>courtesy</a:t>
            </a:r>
            <a:r>
              <a:rPr lang="fr-BE" dirty="0"/>
              <a:t> of Prof. Stanislav </a:t>
            </a:r>
            <a:r>
              <a:rPr lang="fr-BE" dirty="0" err="1"/>
              <a:t>Hosnedl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010249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30008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06725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[</a:t>
            </a:r>
            <a:r>
              <a:rPr lang="fr-BE" dirty="0" err="1"/>
              <a:t>Updated</a:t>
            </a:r>
            <a:r>
              <a:rPr lang="fr-BE" dirty="0"/>
              <a:t> on </a:t>
            </a:r>
            <a:r>
              <a:rPr lang="fr-BE" dirty="0" err="1"/>
              <a:t>September</a:t>
            </a:r>
            <a:r>
              <a:rPr lang="fr-BE" dirty="0"/>
              <a:t> 21, 2019 </a:t>
            </a:r>
            <a:r>
              <a:rPr lang="fr-BE" dirty="0" err="1"/>
              <a:t>according</a:t>
            </a:r>
            <a:r>
              <a:rPr lang="fr-BE" dirty="0"/>
              <a:t> to the </a:t>
            </a:r>
            <a:r>
              <a:rPr lang="fr-BE" dirty="0" err="1"/>
              <a:t>common</a:t>
            </a:r>
            <a:r>
              <a:rPr lang="fr-BE" dirty="0"/>
              <a:t> MUPIC Matrix]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8279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Authors</a:t>
            </a:r>
            <a:r>
              <a:rPr lang="fr-BE" dirty="0"/>
              <a:t>: Pierre Dehombreux (UMONS), Stanislav </a:t>
            </a:r>
            <a:r>
              <a:rPr lang="fr-BE" dirty="0" err="1"/>
              <a:t>Hosnedl</a:t>
            </a:r>
            <a:r>
              <a:rPr lang="fr-BE" dirty="0"/>
              <a:t> (UWB), Édouard </a:t>
            </a:r>
            <a:r>
              <a:rPr lang="fr-BE" dirty="0" err="1"/>
              <a:t>RIvière-Lorphèvre</a:t>
            </a:r>
            <a:r>
              <a:rPr lang="fr-BE" dirty="0"/>
              <a:t> (UMONS)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919522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Ullm1997 99, 100</a:t>
            </a:r>
          </a:p>
          <a:p>
            <a:r>
              <a:rPr lang="fr-BE" dirty="0"/>
              <a:t>Clarification </a:t>
            </a:r>
            <a:r>
              <a:rPr lang="fr-BE" dirty="0" err="1"/>
              <a:t>with</a:t>
            </a:r>
            <a:r>
              <a:rPr lang="fr-BE" dirty="0"/>
              <a:t> Stan: distinction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Specifications</a:t>
            </a:r>
            <a:r>
              <a:rPr lang="fr-BE" dirty="0"/>
              <a:t> and </a:t>
            </a:r>
            <a:r>
              <a:rPr lang="fr-BE" dirty="0" err="1"/>
              <a:t>Requirements</a:t>
            </a:r>
            <a:r>
              <a:rPr lang="fr-BE" dirty="0"/>
              <a:t>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70235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MUPIC_ConceptualDesign.mp4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47563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PESTEL : </a:t>
            </a:r>
            <a:r>
              <a:rPr lang="fr-BE" dirty="0" err="1"/>
              <a:t>Political</a:t>
            </a:r>
            <a:r>
              <a:rPr lang="fr-BE" dirty="0"/>
              <a:t>, </a:t>
            </a:r>
            <a:r>
              <a:rPr lang="fr-BE" dirty="0" err="1"/>
              <a:t>Economical</a:t>
            </a:r>
            <a:r>
              <a:rPr lang="fr-BE" dirty="0"/>
              <a:t>, Social, </a:t>
            </a:r>
            <a:r>
              <a:rPr lang="fr-BE" dirty="0" err="1"/>
              <a:t>Technological</a:t>
            </a:r>
            <a:r>
              <a:rPr lang="fr-BE" dirty="0"/>
              <a:t>, </a:t>
            </a:r>
            <a:r>
              <a:rPr lang="fr-BE" dirty="0" err="1"/>
              <a:t>Environmental</a:t>
            </a:r>
            <a:r>
              <a:rPr lang="fr-BE" dirty="0"/>
              <a:t>, Legal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182443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Ullm1997 99, 100</a:t>
            </a:r>
          </a:p>
          <a:p>
            <a:r>
              <a:rPr lang="fr-BE" dirty="0"/>
              <a:t>Clarification </a:t>
            </a:r>
            <a:r>
              <a:rPr lang="fr-BE" dirty="0" err="1"/>
              <a:t>with</a:t>
            </a:r>
            <a:r>
              <a:rPr lang="fr-BE" dirty="0"/>
              <a:t> Stan: distinction </a:t>
            </a:r>
            <a:r>
              <a:rPr lang="fr-BE" dirty="0" err="1"/>
              <a:t>between</a:t>
            </a:r>
            <a:r>
              <a:rPr lang="fr-BE" dirty="0"/>
              <a:t> </a:t>
            </a:r>
            <a:r>
              <a:rPr lang="fr-BE" dirty="0" err="1"/>
              <a:t>Specifications</a:t>
            </a:r>
            <a:r>
              <a:rPr lang="fr-BE" dirty="0"/>
              <a:t> and </a:t>
            </a:r>
            <a:r>
              <a:rPr lang="fr-BE" dirty="0" err="1"/>
              <a:t>Requirements</a:t>
            </a:r>
            <a:r>
              <a:rPr lang="fr-BE" dirty="0"/>
              <a:t>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94989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MUPICDetailDesign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892066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251098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29259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824633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38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62473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Additional</a:t>
            </a:r>
            <a:r>
              <a:rPr lang="fr-BE" dirty="0"/>
              <a:t> </a:t>
            </a:r>
            <a:r>
              <a:rPr lang="fr-BE" dirty="0" err="1"/>
              <a:t>material</a:t>
            </a:r>
            <a:r>
              <a:rPr lang="fr-BE" dirty="0"/>
              <a:t> : not to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presented</a:t>
            </a:r>
            <a:r>
              <a:rPr lang="fr-BE" dirty="0"/>
              <a:t> in front of the </a:t>
            </a:r>
            <a:r>
              <a:rPr lang="fr-BE" dirty="0" err="1"/>
              <a:t>students</a:t>
            </a:r>
            <a:r>
              <a:rPr lang="fr-BE" dirty="0"/>
              <a:t> but </a:t>
            </a:r>
            <a:r>
              <a:rPr lang="fr-BE" dirty="0" err="1"/>
              <a:t>useful</a:t>
            </a:r>
            <a:r>
              <a:rPr lang="fr-BE" dirty="0"/>
              <a:t> information.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41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29268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Product life cycle: as </a:t>
            </a:r>
            <a:r>
              <a:rPr lang="fr-BE" dirty="0" err="1"/>
              <a:t>many</a:t>
            </a:r>
            <a:r>
              <a:rPr lang="fr-BE" dirty="0"/>
              <a:t> descriptions as </a:t>
            </a:r>
            <a:r>
              <a:rPr lang="fr-BE" dirty="0" err="1"/>
              <a:t>authors</a:t>
            </a:r>
            <a:endParaRPr lang="fr-BE" dirty="0"/>
          </a:p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850356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Accordind</a:t>
            </a:r>
            <a:r>
              <a:rPr lang="fr-BE" dirty="0"/>
              <a:t> to </a:t>
            </a:r>
            <a:r>
              <a:rPr lang="fr-BE"/>
              <a:t>[eder2010]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43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499530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from</a:t>
            </a:r>
            <a:r>
              <a:rPr lang="fr-BE" dirty="0"/>
              <a:t> Daniel M. </a:t>
            </a:r>
            <a:r>
              <a:rPr lang="fr-BE" dirty="0" err="1"/>
              <a:t>Sta.Maria</a:t>
            </a:r>
            <a:r>
              <a:rPr lang="fr-BE" dirty="0"/>
              <a:t> MTE 507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44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2926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Retrieved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[eder2010]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334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Product life cycle: as </a:t>
            </a:r>
            <a:r>
              <a:rPr lang="fr-BE" dirty="0" err="1"/>
              <a:t>many</a:t>
            </a:r>
            <a:r>
              <a:rPr lang="fr-BE" dirty="0"/>
              <a:t> descriptions as </a:t>
            </a:r>
            <a:r>
              <a:rPr lang="fr-BE" dirty="0" err="1"/>
              <a:t>authors</a:t>
            </a:r>
            <a:endParaRPr lang="fr-BE" dirty="0"/>
          </a:p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 </a:t>
            </a:r>
          </a:p>
          <a:p>
            <a:r>
              <a:rPr lang="fr-BE" dirty="0"/>
              <a:t>« Methods » has been </a:t>
            </a:r>
            <a:r>
              <a:rPr lang="fr-BE" dirty="0" err="1"/>
              <a:t>replaced</a:t>
            </a:r>
            <a:r>
              <a:rPr lang="fr-BE" dirty="0"/>
              <a:t> by « Process planning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844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975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2258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According</a:t>
            </a:r>
            <a:r>
              <a:rPr lang="fr-BE" dirty="0"/>
              <a:t> to Prof. Stanislav </a:t>
            </a:r>
            <a:r>
              <a:rPr lang="fr-BE" dirty="0" err="1"/>
              <a:t>Hosnedl</a:t>
            </a:r>
            <a:endParaRPr lang="fr-BE" dirty="0"/>
          </a:p>
          <a:p>
            <a:r>
              <a:rPr lang="fr-BE" dirty="0" err="1"/>
              <a:t>Adapted</a:t>
            </a:r>
            <a:r>
              <a:rPr lang="fr-BE" dirty="0"/>
              <a:t> </a:t>
            </a:r>
            <a:r>
              <a:rPr lang="fr-BE" dirty="0" err="1"/>
              <a:t>also</a:t>
            </a:r>
            <a:r>
              <a:rPr lang="fr-BE" dirty="0"/>
              <a:t> </a:t>
            </a:r>
            <a:r>
              <a:rPr lang="fr-BE" dirty="0" err="1"/>
              <a:t>from</a:t>
            </a:r>
            <a:r>
              <a:rPr lang="fr-BE" dirty="0"/>
              <a:t> ullm2009 (Fig. 1.7)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Note: concurrent design for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integrated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process design and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[magr1997]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2B3B69-363C-45D6-A222-95AA4E50528C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53003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0F0F2-DC27-2345-A8D0-92263D0D8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33ED1-B7D2-2246-93EB-49654EA79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25999A-CCF7-9648-8687-DE9C7ACEB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BB6CB-7ED3-4E72-A946-93154DCB0B20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39E7E4-F1DC-3D41-A435-1B442D196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0791A6-DA12-514F-8216-8E1149EC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986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1B12F-E4D3-0441-8E02-99DEA2AB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0B1CBB-4A14-C94F-AB3D-DEA8D92FF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C5084E-DCFF-4A4C-A866-07DCFC36A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673C4-4E42-4EA0-8D91-0B608E3C8546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3AA0DA-FF26-B54D-9F5B-F9860A00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BB03A3-1637-6D40-A4A7-D5E35DEED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370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E808050-66F6-0C4B-BCD4-03967E382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CAD53C-07F4-C74E-932E-D07991C2A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E67DD9-3DB7-FA4F-B130-76FE10B3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9A70A-07E8-4E41-A0C7-52369598EBBC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D686C0-865B-6942-AA94-A883E974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5BDF06-AAFF-5D45-9DFC-3401CED8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0499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1D4F39-7A93-E840-BA02-C18BDB7C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BD7EEF-BB12-CF48-9425-8ABA564D5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A5118C-927A-EA47-B840-1D3F0D4F9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8296-67C3-4E6C-99E7-01C89E992464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60DA8D-7436-284E-A414-E3FDE9BD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36AE6A-B8FB-EE49-B4F9-A7007B4BD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23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5A7B0-398C-1545-BEFE-3B6493A1C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A372D5-3614-7E43-9366-296B3A515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7720E9-538E-C443-996B-24DDD34E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2B97-F64B-4856-AB84-D5D455CC829B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48621A-A3BE-2B42-9988-FD0B4EFE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FAAA77-2484-0F44-8681-4913F16A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0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301284-23FA-104E-849B-CE906D641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AD2450-2390-9B47-AB0D-E44E791E80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D0002B-B2B6-AE43-B244-F73A03A28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F78F96-9B5B-C445-B5DD-FCDC167D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3B74C-1468-4F51-837A-D8D257C15C03}" type="datetime1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71EE75-E2C8-694A-9823-76C359B2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F2234C3-0F43-9C44-BBC5-7CE26F28E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97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D5A49-D459-AA49-BB88-D4BCC094C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EBA482-A52E-8940-A563-4757CE2C1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5DF89C-BEA3-DE4A-AF8D-3EF296B80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A8E694F-0B55-7D46-8AAC-DDDE1CA23D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E28BCAC-D59B-234E-A341-A6B3DB1664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F83E1CB-47D9-254A-A731-69E37530C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B35E-C01E-49A6-BBB9-0FAEB6E507A8}" type="datetime1">
              <a:rPr lang="cs-CZ" smtClean="0"/>
              <a:t>29.09.2020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6A3FF09-0883-F444-A643-E0F6FF38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7D948C3-331B-FB4A-81AC-9FC08310A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5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66B1B-2096-044D-919B-4CEA353BD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5D265DD-D7DB-9D45-A823-659765B84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615E7-4BDB-4C14-A60D-9533A69A9EAD}" type="datetime1">
              <a:rPr lang="cs-CZ" smtClean="0"/>
              <a:t>29.09.2020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605F054-98BE-F243-BBF9-020589891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35E405D-1D86-DD4C-9A93-8B2D4851C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8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27010C-2F91-AC43-BBDB-C4B818C9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956F-302D-4D9B-B8EF-2297223C9E53}" type="datetime1">
              <a:rPr lang="cs-CZ" smtClean="0"/>
              <a:t>29.09.2020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6D8DDF3-17F5-A445-BCE2-65F8FDE15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17CAB0-587D-6147-A9C8-1F0DD0F6F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59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9A21F-2C91-9C43-BF1B-673874AE5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AAC89F-009F-3C4A-8C8A-C7661C5A9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F332EBC-14B1-264E-8A1B-2FAA5FC64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877F829-00BE-4D47-A4A5-8B8327D1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616A-E265-4D3A-9EF5-810A546EB667}" type="datetime1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78BC34-8F6F-9642-ABC4-B93EB1C1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C5D689-9328-DA41-BC73-27CCFB1D9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593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60953-B87A-7440-A10A-59EAD7FA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B45DD92-4D76-B749-B232-AE484E2F75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8A57D84-4451-7E43-BC3D-CAD8B344B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05EDC30-B1FF-1240-B378-C9EFD21CC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9239C-FD29-417E-AACD-05D8EF9A1D9D}" type="datetime1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1BA1D0-6258-AE47-86AD-62894A63C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6A7E711-6D31-9E4F-9A1D-6EBED5548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295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11D995D-9C6A-2940-BF54-424A210F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65FCDC-A005-7E46-8447-2CE1AF9A6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9A398E-912F-FF42-B7E5-AB113D52BF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4F051-073C-4DE5-95A1-CF4A4C247FA5}" type="datetime1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C2324F-8D57-C145-9593-D089C3177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126684-37DE-9042-A43A-3E05822859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DC650-B970-1649-836A-363117593780}" type="slidenum">
              <a:rPr lang="cs-CZ" smtClean="0"/>
              <a:pPr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11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hyperlink" Target="https://www.youtube.com/watch?v=Z87enmqipIk" TargetMode="External"/><Relationship Id="rId4" Type="http://schemas.openxmlformats.org/officeDocument/2006/relationships/hyperlink" Target="https://www.thingiverse.com/thing:3607741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pierre.dehombreux@umons.ac.b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douard.riviere@umons.ac.b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C688810-A851-6E4B-A440-790DC14E8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0"/>
            <a:ext cx="12196482" cy="6858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1A92EC0-5C28-424D-96BD-29FCB4FE6FEB}"/>
              </a:ext>
            </a:extLst>
          </p:cNvPr>
          <p:cNvSpPr txBox="1"/>
          <p:nvPr/>
        </p:nvSpPr>
        <p:spPr>
          <a:xfrm>
            <a:off x="1764846" y="2425611"/>
            <a:ext cx="866230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BE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3</a:t>
            </a:r>
          </a:p>
          <a:p>
            <a:pPr algn="ctr"/>
            <a:r>
              <a:rPr lang="fr-BE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Engineering Design</a:t>
            </a:r>
          </a:p>
        </p:txBody>
      </p:sp>
      <p:sp>
        <p:nvSpPr>
          <p:cNvPr id="4" name="Espace réservé du pied de page 1">
            <a:extLst>
              <a:ext uri="{FF2B5EF4-FFF2-40B4-BE49-F238E27FC236}">
                <a16:creationId xmlns:a16="http://schemas.microsoft.com/office/drawing/2014/main" id="{3520F4AC-F2E4-4329-B5F8-30B6A1FE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405E069F-595F-4927-A16C-6FB6A8484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6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10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99664" y="2283117"/>
            <a:ext cx="5333462" cy="3775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Importance of collaborative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approach</a:t>
            </a:r>
            <a:b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during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design stage:</a:t>
            </a: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multidisciplinary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teams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endParaRPr lang="fr-B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endParaRPr lang="fr-B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not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forget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voice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stakeholders!</a:t>
            </a: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ctr">
              <a:lnSpc>
                <a:spcPct val="150000"/>
              </a:lnSpc>
              <a:buClr>
                <a:srgbClr val="E7901D"/>
              </a:buClr>
              <a:buSzPct val="100000"/>
            </a:pPr>
            <a:endParaRPr lang="fr-B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9851F9-7305-44E8-93DF-7C0F0E8DF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2790" y="1854551"/>
            <a:ext cx="6059211" cy="453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2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11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741552"/>
            <a:ext cx="11167673" cy="294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Assembly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(Production)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894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12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741552"/>
            <a:ext cx="11167673" cy="294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Distribution and Installation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74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13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533803"/>
            <a:ext cx="11657201" cy="33602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Use – Maintenance (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Reliability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Safety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b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Diagnosis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Repair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Replacement ,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Improvement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985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14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533803"/>
            <a:ext cx="11167673" cy="33602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removing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service : end-of-life management </a:t>
            </a:r>
            <a:b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(Retire – Dispose -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Disassemble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Recycle -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Reuse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537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15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8CAA48-9C07-43E8-80E4-E6F70901DBEE}"/>
              </a:ext>
            </a:extLst>
          </p:cNvPr>
          <p:cNvSpPr/>
          <p:nvPr/>
        </p:nvSpPr>
        <p:spPr>
          <a:xfrm>
            <a:off x="251061" y="3763532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Planning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C24285-5F33-4409-98BC-FC88FD253E46}"/>
              </a:ext>
            </a:extLst>
          </p:cNvPr>
          <p:cNvSpPr/>
          <p:nvPr/>
        </p:nvSpPr>
        <p:spPr>
          <a:xfrm>
            <a:off x="1399141" y="4483113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Design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AA8524-6CB0-4710-99D2-93F06F284138}"/>
              </a:ext>
            </a:extLst>
          </p:cNvPr>
          <p:cNvSpPr/>
          <p:nvPr/>
        </p:nvSpPr>
        <p:spPr>
          <a:xfrm>
            <a:off x="2448077" y="5177294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Process planning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B54FFF8-7930-46FB-BFBD-49416AFDB0F3}"/>
              </a:ext>
            </a:extLst>
          </p:cNvPr>
          <p:cNvSpPr/>
          <p:nvPr/>
        </p:nvSpPr>
        <p:spPr>
          <a:xfrm>
            <a:off x="4918712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Manufacturing</a:t>
            </a:r>
            <a:endParaRPr lang="fr-BE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A0FAB5-549D-4D92-9A54-0D74F7C77A9F}"/>
              </a:ext>
            </a:extLst>
          </p:cNvPr>
          <p:cNvSpPr/>
          <p:nvPr/>
        </p:nvSpPr>
        <p:spPr>
          <a:xfrm>
            <a:off x="6803570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Distribution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E693A8-16AF-4F50-9842-BB6412A5AE51}"/>
              </a:ext>
            </a:extLst>
          </p:cNvPr>
          <p:cNvSpPr/>
          <p:nvPr/>
        </p:nvSpPr>
        <p:spPr>
          <a:xfrm>
            <a:off x="8260079" y="445790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Operation</a:t>
            </a:r>
            <a:endParaRPr lang="fr-BE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83C683-66AA-4D89-8226-C9B0B1E65BFE}"/>
              </a:ext>
            </a:extLst>
          </p:cNvPr>
          <p:cNvSpPr/>
          <p:nvPr/>
        </p:nvSpPr>
        <p:spPr>
          <a:xfrm>
            <a:off x="10027310" y="4465472"/>
            <a:ext cx="1913629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Decommissioning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83056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16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8CAA48-9C07-43E8-80E4-E6F70901DBEE}"/>
              </a:ext>
            </a:extLst>
          </p:cNvPr>
          <p:cNvSpPr/>
          <p:nvPr/>
        </p:nvSpPr>
        <p:spPr>
          <a:xfrm>
            <a:off x="229999" y="3763532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Planning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C24285-5F33-4409-98BC-FC88FD253E46}"/>
              </a:ext>
            </a:extLst>
          </p:cNvPr>
          <p:cNvSpPr/>
          <p:nvPr/>
        </p:nvSpPr>
        <p:spPr>
          <a:xfrm>
            <a:off x="1378079" y="4483113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Design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AA8524-6CB0-4710-99D2-93F06F284138}"/>
              </a:ext>
            </a:extLst>
          </p:cNvPr>
          <p:cNvSpPr/>
          <p:nvPr/>
        </p:nvSpPr>
        <p:spPr>
          <a:xfrm>
            <a:off x="2427015" y="5177294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Process planning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E987232-ECC7-46ED-BEDC-0D2824C76B24}"/>
              </a:ext>
            </a:extLst>
          </p:cNvPr>
          <p:cNvSpPr/>
          <p:nvPr/>
        </p:nvSpPr>
        <p:spPr>
          <a:xfrm>
            <a:off x="3604402" y="5872600"/>
            <a:ext cx="1471485" cy="553720"/>
          </a:xfrm>
          <a:prstGeom prst="round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Prototyping</a:t>
            </a:r>
            <a:r>
              <a:rPr lang="fr-BE" dirty="0"/>
              <a:t> - Tests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B54FFF8-7930-46FB-BFBD-49416AFDB0F3}"/>
              </a:ext>
            </a:extLst>
          </p:cNvPr>
          <p:cNvSpPr/>
          <p:nvPr/>
        </p:nvSpPr>
        <p:spPr>
          <a:xfrm>
            <a:off x="4897650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Manufacturing</a:t>
            </a:r>
            <a:endParaRPr lang="fr-BE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A0FAB5-549D-4D92-9A54-0D74F7C77A9F}"/>
              </a:ext>
            </a:extLst>
          </p:cNvPr>
          <p:cNvSpPr/>
          <p:nvPr/>
        </p:nvSpPr>
        <p:spPr>
          <a:xfrm>
            <a:off x="6782508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Distribution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E693A8-16AF-4F50-9842-BB6412A5AE51}"/>
              </a:ext>
            </a:extLst>
          </p:cNvPr>
          <p:cNvSpPr/>
          <p:nvPr/>
        </p:nvSpPr>
        <p:spPr>
          <a:xfrm>
            <a:off x="8260079" y="445790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Operation</a:t>
            </a:r>
            <a:endParaRPr lang="fr-BE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83C683-66AA-4D89-8226-C9B0B1E65BFE}"/>
              </a:ext>
            </a:extLst>
          </p:cNvPr>
          <p:cNvSpPr/>
          <p:nvPr/>
        </p:nvSpPr>
        <p:spPr>
          <a:xfrm>
            <a:off x="10027310" y="4465472"/>
            <a:ext cx="1913629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Decommissioning</a:t>
            </a:r>
            <a:endParaRPr lang="fr-BE" dirty="0"/>
          </a:p>
        </p:txBody>
      </p:sp>
      <p:sp>
        <p:nvSpPr>
          <p:cNvPr id="25" name="Flèche : double flèche horizontale 24">
            <a:extLst>
              <a:ext uri="{FF2B5EF4-FFF2-40B4-BE49-F238E27FC236}">
                <a16:creationId xmlns:a16="http://schemas.microsoft.com/office/drawing/2014/main" id="{6B18C868-A80B-4101-8249-CE5F9138B836}"/>
              </a:ext>
            </a:extLst>
          </p:cNvPr>
          <p:cNvSpPr/>
          <p:nvPr/>
        </p:nvSpPr>
        <p:spPr>
          <a:xfrm>
            <a:off x="4001729" y="5367766"/>
            <a:ext cx="589936" cy="165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Flèche : double flèche horizontale 25">
            <a:extLst>
              <a:ext uri="{FF2B5EF4-FFF2-40B4-BE49-F238E27FC236}">
                <a16:creationId xmlns:a16="http://schemas.microsoft.com/office/drawing/2014/main" id="{6EA931AE-B89E-481C-A7A3-5D1C72E65162}"/>
              </a:ext>
            </a:extLst>
          </p:cNvPr>
          <p:cNvSpPr/>
          <p:nvPr/>
        </p:nvSpPr>
        <p:spPr>
          <a:xfrm>
            <a:off x="2984943" y="4680329"/>
            <a:ext cx="4900527" cy="1391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Flèche : double flèche horizontale 26">
            <a:extLst>
              <a:ext uri="{FF2B5EF4-FFF2-40B4-BE49-F238E27FC236}">
                <a16:creationId xmlns:a16="http://schemas.microsoft.com/office/drawing/2014/main" id="{D89D3EF8-2E13-4BF4-BE51-CB6F2D509C62}"/>
              </a:ext>
            </a:extLst>
          </p:cNvPr>
          <p:cNvSpPr/>
          <p:nvPr/>
        </p:nvSpPr>
        <p:spPr>
          <a:xfrm>
            <a:off x="8044007" y="6151197"/>
            <a:ext cx="589936" cy="165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TextovéPole 5">
            <a:extLst>
              <a:ext uri="{FF2B5EF4-FFF2-40B4-BE49-F238E27FC236}">
                <a16:creationId xmlns:a16="http://schemas.microsoft.com/office/drawing/2014/main" id="{5EA2F049-4425-4331-9A97-0247BD204D4F}"/>
              </a:ext>
            </a:extLst>
          </p:cNvPr>
          <p:cNvSpPr txBox="1"/>
          <p:nvPr/>
        </p:nvSpPr>
        <p:spPr>
          <a:xfrm>
            <a:off x="8684771" y="6064649"/>
            <a:ext cx="20265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 -Validation</a:t>
            </a:r>
            <a:endParaRPr lang="cs-CZ" sz="1600" dirty="0">
              <a:solidFill>
                <a:srgbClr val="4472C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57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point of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view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designer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17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8CAA48-9C07-43E8-80E4-E6F70901DBEE}"/>
              </a:ext>
            </a:extLst>
          </p:cNvPr>
          <p:cNvSpPr/>
          <p:nvPr/>
        </p:nvSpPr>
        <p:spPr>
          <a:xfrm>
            <a:off x="229999" y="3763532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Planning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C24285-5F33-4409-98BC-FC88FD253E46}"/>
              </a:ext>
            </a:extLst>
          </p:cNvPr>
          <p:cNvSpPr/>
          <p:nvPr/>
        </p:nvSpPr>
        <p:spPr>
          <a:xfrm>
            <a:off x="1378079" y="4483113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Design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CAA8524-6CB0-4710-99D2-93F06F284138}"/>
              </a:ext>
            </a:extLst>
          </p:cNvPr>
          <p:cNvSpPr/>
          <p:nvPr/>
        </p:nvSpPr>
        <p:spPr>
          <a:xfrm>
            <a:off x="2427015" y="5177294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Process planning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E987232-ECC7-46ED-BEDC-0D2824C76B24}"/>
              </a:ext>
            </a:extLst>
          </p:cNvPr>
          <p:cNvSpPr/>
          <p:nvPr/>
        </p:nvSpPr>
        <p:spPr>
          <a:xfrm>
            <a:off x="3604402" y="5872600"/>
            <a:ext cx="1471485" cy="553720"/>
          </a:xfrm>
          <a:prstGeom prst="round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Prototyping</a:t>
            </a:r>
            <a:r>
              <a:rPr lang="fr-BE" dirty="0"/>
              <a:t> - Tests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B54FFF8-7930-46FB-BFBD-49416AFDB0F3}"/>
              </a:ext>
            </a:extLst>
          </p:cNvPr>
          <p:cNvSpPr/>
          <p:nvPr/>
        </p:nvSpPr>
        <p:spPr>
          <a:xfrm>
            <a:off x="4897650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Manufacturing</a:t>
            </a:r>
            <a:endParaRPr lang="fr-BE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A0FAB5-549D-4D92-9A54-0D74F7C77A9F}"/>
              </a:ext>
            </a:extLst>
          </p:cNvPr>
          <p:cNvSpPr/>
          <p:nvPr/>
        </p:nvSpPr>
        <p:spPr>
          <a:xfrm>
            <a:off x="6782508" y="515885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Distribution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1E693A8-16AF-4F50-9842-BB6412A5AE51}"/>
              </a:ext>
            </a:extLst>
          </p:cNvPr>
          <p:cNvSpPr/>
          <p:nvPr/>
        </p:nvSpPr>
        <p:spPr>
          <a:xfrm>
            <a:off x="8260079" y="4457905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Operation</a:t>
            </a:r>
            <a:endParaRPr lang="fr-BE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47C703B-8776-48EB-A9AB-F97632505E82}"/>
              </a:ext>
            </a:extLst>
          </p:cNvPr>
          <p:cNvSpPr/>
          <p:nvPr/>
        </p:nvSpPr>
        <p:spPr>
          <a:xfrm>
            <a:off x="115053" y="2277274"/>
            <a:ext cx="142558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Exhilaration</a:t>
            </a:r>
            <a:endParaRPr lang="fr-BE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2EBCBD0-CC44-41CB-B657-2875FBBD5189}"/>
              </a:ext>
            </a:extLst>
          </p:cNvPr>
          <p:cNvSpPr/>
          <p:nvPr/>
        </p:nvSpPr>
        <p:spPr>
          <a:xfrm>
            <a:off x="1510421" y="3043951"/>
            <a:ext cx="142558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Anxiety</a:t>
            </a:r>
            <a:endParaRPr lang="fr-BE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4A8BFD0-199E-42F6-B02E-1F13891B7EE2}"/>
              </a:ext>
            </a:extLst>
          </p:cNvPr>
          <p:cNvSpPr/>
          <p:nvPr/>
        </p:nvSpPr>
        <p:spPr>
          <a:xfrm>
            <a:off x="2936006" y="3813826"/>
            <a:ext cx="1514073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Panic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1C85B35-EF41-4EBF-936E-8AD88BC80B06}"/>
              </a:ext>
            </a:extLst>
          </p:cNvPr>
          <p:cNvSpPr/>
          <p:nvPr/>
        </p:nvSpPr>
        <p:spPr>
          <a:xfrm>
            <a:off x="4673600" y="3458595"/>
            <a:ext cx="1604882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Search</a:t>
            </a:r>
            <a:r>
              <a:rPr lang="fr-BE" dirty="0"/>
              <a:t> for the </a:t>
            </a:r>
            <a:r>
              <a:rPr lang="fr-BE" dirty="0" err="1"/>
              <a:t>guilty</a:t>
            </a:r>
            <a:endParaRPr lang="fr-BE" dirty="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2FC6878-D5BD-47DF-AD80-74F0670929A9}"/>
              </a:ext>
            </a:extLst>
          </p:cNvPr>
          <p:cNvSpPr/>
          <p:nvPr/>
        </p:nvSpPr>
        <p:spPr>
          <a:xfrm>
            <a:off x="6131244" y="2803387"/>
            <a:ext cx="1933587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Punishment</a:t>
            </a:r>
            <a:r>
              <a:rPr lang="fr-BE" dirty="0"/>
              <a:t> of the innocents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4E3B689-3BFF-4CCB-850E-E644B4A1619B}"/>
              </a:ext>
            </a:extLst>
          </p:cNvPr>
          <p:cNvSpPr/>
          <p:nvPr/>
        </p:nvSpPr>
        <p:spPr>
          <a:xfrm>
            <a:off x="8226024" y="2334179"/>
            <a:ext cx="2106696" cy="1031251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Reward of those who have not done anything </a:t>
            </a:r>
            <a:endParaRPr lang="fr-BE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83C683-66AA-4D89-8226-C9B0B1E65BFE}"/>
              </a:ext>
            </a:extLst>
          </p:cNvPr>
          <p:cNvSpPr/>
          <p:nvPr/>
        </p:nvSpPr>
        <p:spPr>
          <a:xfrm>
            <a:off x="10027310" y="4465472"/>
            <a:ext cx="1913629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Decommissioning</a:t>
            </a:r>
            <a:endParaRPr lang="fr-BE" dirty="0"/>
          </a:p>
        </p:txBody>
      </p:sp>
      <p:sp>
        <p:nvSpPr>
          <p:cNvPr id="25" name="Flèche : double flèche horizontale 24">
            <a:extLst>
              <a:ext uri="{FF2B5EF4-FFF2-40B4-BE49-F238E27FC236}">
                <a16:creationId xmlns:a16="http://schemas.microsoft.com/office/drawing/2014/main" id="{6B18C868-A80B-4101-8249-CE5F9138B836}"/>
              </a:ext>
            </a:extLst>
          </p:cNvPr>
          <p:cNvSpPr/>
          <p:nvPr/>
        </p:nvSpPr>
        <p:spPr>
          <a:xfrm>
            <a:off x="4001729" y="5367766"/>
            <a:ext cx="589936" cy="165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Flèche : double flèche horizontale 25">
            <a:extLst>
              <a:ext uri="{FF2B5EF4-FFF2-40B4-BE49-F238E27FC236}">
                <a16:creationId xmlns:a16="http://schemas.microsoft.com/office/drawing/2014/main" id="{6EA931AE-B89E-481C-A7A3-5D1C72E65162}"/>
              </a:ext>
            </a:extLst>
          </p:cNvPr>
          <p:cNvSpPr/>
          <p:nvPr/>
        </p:nvSpPr>
        <p:spPr>
          <a:xfrm>
            <a:off x="2984943" y="4680329"/>
            <a:ext cx="4900527" cy="1391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Flèche : double flèche horizontale 26">
            <a:extLst>
              <a:ext uri="{FF2B5EF4-FFF2-40B4-BE49-F238E27FC236}">
                <a16:creationId xmlns:a16="http://schemas.microsoft.com/office/drawing/2014/main" id="{D89D3EF8-2E13-4BF4-BE51-CB6F2D509C62}"/>
              </a:ext>
            </a:extLst>
          </p:cNvPr>
          <p:cNvSpPr/>
          <p:nvPr/>
        </p:nvSpPr>
        <p:spPr>
          <a:xfrm>
            <a:off x="8044007" y="6151197"/>
            <a:ext cx="589936" cy="165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TextovéPole 5">
            <a:extLst>
              <a:ext uri="{FF2B5EF4-FFF2-40B4-BE49-F238E27FC236}">
                <a16:creationId xmlns:a16="http://schemas.microsoft.com/office/drawing/2014/main" id="{5EA2F049-4425-4331-9A97-0247BD204D4F}"/>
              </a:ext>
            </a:extLst>
          </p:cNvPr>
          <p:cNvSpPr txBox="1"/>
          <p:nvPr/>
        </p:nvSpPr>
        <p:spPr>
          <a:xfrm>
            <a:off x="8684771" y="6064649"/>
            <a:ext cx="20265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 -Validation</a:t>
            </a:r>
            <a:endParaRPr lang="cs-CZ" sz="1600" dirty="0">
              <a:solidFill>
                <a:srgbClr val="4472C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TextovéPole 5">
            <a:extLst>
              <a:ext uri="{FF2B5EF4-FFF2-40B4-BE49-F238E27FC236}">
                <a16:creationId xmlns:a16="http://schemas.microsoft.com/office/drawing/2014/main" id="{734B7774-AA8E-4CAC-941F-36F829B21927}"/>
              </a:ext>
            </a:extLst>
          </p:cNvPr>
          <p:cNvSpPr txBox="1"/>
          <p:nvPr/>
        </p:nvSpPr>
        <p:spPr>
          <a:xfrm>
            <a:off x="8226024" y="3541213"/>
            <a:ext cx="39612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</a:t>
            </a:r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</a:t>
            </a:r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occurs</a:t>
            </a:r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real </a:t>
            </a:r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industrial</a:t>
            </a:r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projects</a:t>
            </a:r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not in MUPIC !</a:t>
            </a:r>
            <a:endParaRPr lang="cs-CZ" sz="1600" dirty="0">
              <a:solidFill>
                <a:srgbClr val="4472C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ovéPole 5">
            <a:extLst>
              <a:ext uri="{FF2B5EF4-FFF2-40B4-BE49-F238E27FC236}">
                <a16:creationId xmlns:a16="http://schemas.microsoft.com/office/drawing/2014/main" id="{CCF12CC8-E43C-40ED-9CBA-A60854B08CBC}"/>
              </a:ext>
            </a:extLst>
          </p:cNvPr>
          <p:cNvSpPr txBox="1"/>
          <p:nvPr/>
        </p:nvSpPr>
        <p:spPr>
          <a:xfrm>
            <a:off x="4704141" y="4132179"/>
            <a:ext cx="18864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Problems</a:t>
            </a:r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arise</a:t>
            </a:r>
            <a:endParaRPr lang="cs-CZ" sz="1600" dirty="0">
              <a:solidFill>
                <a:srgbClr val="4472C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ovéPole 5">
            <a:extLst>
              <a:ext uri="{FF2B5EF4-FFF2-40B4-BE49-F238E27FC236}">
                <a16:creationId xmlns:a16="http://schemas.microsoft.com/office/drawing/2014/main" id="{DE932A01-E943-42D0-B11A-2A97684DD2E2}"/>
              </a:ext>
            </a:extLst>
          </p:cNvPr>
          <p:cNvSpPr txBox="1"/>
          <p:nvPr/>
        </p:nvSpPr>
        <p:spPr>
          <a:xfrm>
            <a:off x="3082335" y="4382443"/>
            <a:ext cx="18864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Miracle </a:t>
            </a:r>
            <a:r>
              <a:rPr lang="fr-BE" sz="1600" dirty="0" err="1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happens</a:t>
            </a:r>
            <a:endParaRPr lang="cs-CZ" sz="1600" dirty="0">
              <a:solidFill>
                <a:srgbClr val="4472C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97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9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41551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design process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18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ovéPole 5">
            <a:extLst>
              <a:ext uri="{FF2B5EF4-FFF2-40B4-BE49-F238E27FC236}">
                <a16:creationId xmlns:a16="http://schemas.microsoft.com/office/drawing/2014/main" id="{D53CC1FD-4A40-468B-9FC1-707BDC1406F1}"/>
              </a:ext>
            </a:extLst>
          </p:cNvPr>
          <p:cNvSpPr txBox="1"/>
          <p:nvPr/>
        </p:nvSpPr>
        <p:spPr>
          <a:xfrm>
            <a:off x="321178" y="2327891"/>
            <a:ext cx="195007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identification</a:t>
            </a:r>
            <a:endParaRPr lang="cs-CZ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CA7DB0B5-FB8E-4451-AE41-59EF92AD7170}"/>
              </a:ext>
            </a:extLst>
          </p:cNvPr>
          <p:cNvSpPr txBox="1"/>
          <p:nvPr/>
        </p:nvSpPr>
        <p:spPr>
          <a:xfrm>
            <a:off x="2959458" y="2146860"/>
            <a:ext cx="211910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Properties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Specifications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Requirements</a:t>
            </a:r>
            <a:endParaRPr lang="cs-CZ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ovéPole 5">
            <a:extLst>
              <a:ext uri="{FF2B5EF4-FFF2-40B4-BE49-F238E27FC236}">
                <a16:creationId xmlns:a16="http://schemas.microsoft.com/office/drawing/2014/main" id="{A82BF938-DCDA-487C-B40D-7EEE601E74AA}"/>
              </a:ext>
            </a:extLst>
          </p:cNvPr>
          <p:cNvSpPr txBox="1"/>
          <p:nvPr/>
        </p:nvSpPr>
        <p:spPr>
          <a:xfrm>
            <a:off x="6256588" y="2283632"/>
            <a:ext cx="16922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Design</a:t>
            </a:r>
            <a:endParaRPr lang="cs-CZ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ovéPole 5">
            <a:extLst>
              <a:ext uri="{FF2B5EF4-FFF2-40B4-BE49-F238E27FC236}">
                <a16:creationId xmlns:a16="http://schemas.microsoft.com/office/drawing/2014/main" id="{6A47B719-38C4-4AAC-AD49-AD2775EABD2B}"/>
              </a:ext>
            </a:extLst>
          </p:cNvPr>
          <p:cNvSpPr txBox="1"/>
          <p:nvPr/>
        </p:nvSpPr>
        <p:spPr>
          <a:xfrm>
            <a:off x="9340305" y="2283632"/>
            <a:ext cx="241907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 Design – </a:t>
            </a:r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Detailed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Design</a:t>
            </a:r>
            <a:endParaRPr lang="cs-CZ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ovéPole 5">
            <a:extLst>
              <a:ext uri="{FF2B5EF4-FFF2-40B4-BE49-F238E27FC236}">
                <a16:creationId xmlns:a16="http://schemas.microsoft.com/office/drawing/2014/main" id="{D33F347D-34CB-41E8-8D52-9A9B4E20127A}"/>
              </a:ext>
            </a:extLst>
          </p:cNvPr>
          <p:cNvSpPr txBox="1"/>
          <p:nvPr/>
        </p:nvSpPr>
        <p:spPr>
          <a:xfrm>
            <a:off x="2959458" y="5583197"/>
            <a:ext cx="211910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1 </a:t>
            </a:r>
          </a:p>
          <a:p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Early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November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ovéPole 5">
            <a:extLst>
              <a:ext uri="{FF2B5EF4-FFF2-40B4-BE49-F238E27FC236}">
                <a16:creationId xmlns:a16="http://schemas.microsoft.com/office/drawing/2014/main" id="{CF0B7DBD-7DE7-48C1-BD1B-6D635C4382C5}"/>
              </a:ext>
            </a:extLst>
          </p:cNvPr>
          <p:cNvSpPr txBox="1"/>
          <p:nvPr/>
        </p:nvSpPr>
        <p:spPr>
          <a:xfrm>
            <a:off x="6256588" y="5733176"/>
            <a:ext cx="211910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2 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December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ovéPole 5">
            <a:extLst>
              <a:ext uri="{FF2B5EF4-FFF2-40B4-BE49-F238E27FC236}">
                <a16:creationId xmlns:a16="http://schemas.microsoft.com/office/drawing/2014/main" id="{ED044441-D2CF-4E8D-B80B-DD8D5B82058B}"/>
              </a:ext>
            </a:extLst>
          </p:cNvPr>
          <p:cNvSpPr txBox="1"/>
          <p:nvPr/>
        </p:nvSpPr>
        <p:spPr>
          <a:xfrm>
            <a:off x="9232542" y="4972680"/>
            <a:ext cx="2846805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3 End March</a:t>
            </a:r>
          </a:p>
          <a:p>
            <a:endParaRPr lang="fr-BE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</a:t>
            </a:r>
            <a:endParaRPr lang="fr-BE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Mid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May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F9676DE-76A8-435A-B2A7-6D40D9990D73}"/>
              </a:ext>
            </a:extLst>
          </p:cNvPr>
          <p:cNvSpPr/>
          <p:nvPr/>
        </p:nvSpPr>
        <p:spPr>
          <a:xfrm>
            <a:off x="422455" y="3145107"/>
            <a:ext cx="1747520" cy="14731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Airplane for long-range activity with significantly increased number of passengers</a:t>
            </a:r>
            <a:endParaRPr lang="fr-BE" sz="1400" dirty="0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59D6281-B7C2-46A2-8DED-EBE23B1A0876}"/>
              </a:ext>
            </a:extLst>
          </p:cNvPr>
          <p:cNvSpPr/>
          <p:nvPr/>
        </p:nvSpPr>
        <p:spPr>
          <a:xfrm>
            <a:off x="2959458" y="3164981"/>
            <a:ext cx="1866542" cy="22706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555 passengers</a:t>
            </a:r>
          </a:p>
          <a:p>
            <a:r>
              <a:rPr lang="en-US" sz="1400" dirty="0"/>
              <a:t>Mach 0,85</a:t>
            </a:r>
          </a:p>
          <a:p>
            <a:r>
              <a:rPr lang="en-US" sz="1400" dirty="0"/>
              <a:t>space requirement: in 80x80 m square</a:t>
            </a:r>
          </a:p>
          <a:p>
            <a:r>
              <a:rPr lang="en-US" sz="1400" dirty="0"/>
              <a:t>range of 14800 km</a:t>
            </a:r>
          </a:p>
          <a:p>
            <a:r>
              <a:rPr lang="en-US" sz="1400" dirty="0"/>
              <a:t>APU 2x120kVA</a:t>
            </a:r>
          </a:p>
          <a:p>
            <a:r>
              <a:rPr lang="en-US" sz="1400" dirty="0"/>
              <a:t>less than</a:t>
            </a:r>
            <a:r>
              <a:rPr lang="fr-BE" sz="1400" dirty="0"/>
              <a:t> 2,9 l fuel per </a:t>
            </a:r>
            <a:r>
              <a:rPr lang="fr-BE" sz="1400" dirty="0" err="1"/>
              <a:t>passenger</a:t>
            </a:r>
            <a:r>
              <a:rPr lang="fr-BE" sz="1400" dirty="0"/>
              <a:t> per 100 km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619BE11-69BE-4628-A990-2DC4B4F49D55}"/>
              </a:ext>
            </a:extLst>
          </p:cNvPr>
          <p:cNvSpPr/>
          <p:nvPr/>
        </p:nvSpPr>
        <p:spPr>
          <a:xfrm>
            <a:off x="438000" y="4884574"/>
            <a:ext cx="1747520" cy="646331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Get a strategic advantage over Boeing company</a:t>
            </a:r>
            <a:endParaRPr lang="fr-BE" sz="1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0E1C3F7-32CD-4907-9D6A-2AB384A9A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679" y="2974222"/>
            <a:ext cx="2295807" cy="78330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026DCB-36F5-4C5D-9D47-81FD9CB4D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0098" y="4018632"/>
            <a:ext cx="971121" cy="6644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5DB39D-D269-42FD-B3E5-74F86B896D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6410" y="3936353"/>
            <a:ext cx="676548" cy="82901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FA4B347-BE31-414D-A885-5AE5BC3A8C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0983" y="2946831"/>
            <a:ext cx="2618207" cy="19384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010AF4-1F60-4AE5-BAF9-2800778C3C34}"/>
              </a:ext>
            </a:extLst>
          </p:cNvPr>
          <p:cNvSpPr/>
          <p:nvPr/>
        </p:nvSpPr>
        <p:spPr>
          <a:xfrm>
            <a:off x="3782801" y="1732450"/>
            <a:ext cx="3533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BE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fr-BE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Airbus A380)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7784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4" grpId="0" animBg="1"/>
      <p:bldP spid="17" grpId="0" animBg="1"/>
      <p:bldP spid="18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392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8" y="1650260"/>
            <a:ext cx="541642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Funny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about A380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19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ovéPole 5">
            <a:extLst>
              <a:ext uri="{FF2B5EF4-FFF2-40B4-BE49-F238E27FC236}">
                <a16:creationId xmlns:a16="http://schemas.microsoft.com/office/drawing/2014/main" id="{D33F347D-34CB-41E8-8D52-9A9B4E20127A}"/>
              </a:ext>
            </a:extLst>
          </p:cNvPr>
          <p:cNvSpPr txBox="1"/>
          <p:nvPr/>
        </p:nvSpPr>
        <p:spPr>
          <a:xfrm rot="16200000">
            <a:off x="-662788" y="4077714"/>
            <a:ext cx="28284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1988 : </a:t>
            </a:r>
            <a:r>
              <a:rPr lang="fr-BE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</a:t>
            </a:r>
            <a:r>
              <a:rPr lang="fr-BE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studies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ovéPole 5">
            <a:extLst>
              <a:ext uri="{FF2B5EF4-FFF2-40B4-BE49-F238E27FC236}">
                <a16:creationId xmlns:a16="http://schemas.microsoft.com/office/drawing/2014/main" id="{ED044441-D2CF-4E8D-B80B-DD8D5B82058B}"/>
              </a:ext>
            </a:extLst>
          </p:cNvPr>
          <p:cNvSpPr txBox="1"/>
          <p:nvPr/>
        </p:nvSpPr>
        <p:spPr>
          <a:xfrm>
            <a:off x="10728436" y="5881091"/>
            <a:ext cx="140392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8FB1E9CF-2CF2-4753-89BC-08C8318F3C49}"/>
              </a:ext>
            </a:extLst>
          </p:cNvPr>
          <p:cNvCxnSpPr/>
          <p:nvPr/>
        </p:nvCxnSpPr>
        <p:spPr>
          <a:xfrm>
            <a:off x="552072" y="5698886"/>
            <a:ext cx="11087856" cy="0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ovéPole 5">
            <a:extLst>
              <a:ext uri="{FF2B5EF4-FFF2-40B4-BE49-F238E27FC236}">
                <a16:creationId xmlns:a16="http://schemas.microsoft.com/office/drawing/2014/main" id="{45094B1B-2F46-42CE-A9EB-872E3BE71027}"/>
              </a:ext>
            </a:extLst>
          </p:cNvPr>
          <p:cNvSpPr txBox="1"/>
          <p:nvPr/>
        </p:nvSpPr>
        <p:spPr>
          <a:xfrm rot="16200000">
            <a:off x="-23071" y="3929332"/>
            <a:ext cx="28284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1990 : </a:t>
            </a:r>
            <a:r>
              <a:rPr lang="fr-BE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official </a:t>
            </a:r>
            <a:r>
              <a:rPr lang="fr-BE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announement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ovéPole 5">
            <a:extLst>
              <a:ext uri="{FF2B5EF4-FFF2-40B4-BE49-F238E27FC236}">
                <a16:creationId xmlns:a16="http://schemas.microsoft.com/office/drawing/2014/main" id="{5287D5E3-B94F-46F3-A6A9-D10AEF91BEBA}"/>
              </a:ext>
            </a:extLst>
          </p:cNvPr>
          <p:cNvSpPr txBox="1"/>
          <p:nvPr/>
        </p:nvSpPr>
        <p:spPr>
          <a:xfrm rot="16200000">
            <a:off x="2325279" y="3847001"/>
            <a:ext cx="282847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December 2000 :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 launched</a:t>
            </a:r>
            <a:b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(€9.5 billion)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ovéPole 5">
            <a:extLst>
              <a:ext uri="{FF2B5EF4-FFF2-40B4-BE49-F238E27FC236}">
                <a16:creationId xmlns:a16="http://schemas.microsoft.com/office/drawing/2014/main" id="{9A5048DC-589C-424C-9B8F-5D77EF1DA95C}"/>
              </a:ext>
            </a:extLst>
          </p:cNvPr>
          <p:cNvSpPr txBox="1"/>
          <p:nvPr/>
        </p:nvSpPr>
        <p:spPr>
          <a:xfrm rot="16200000">
            <a:off x="3964417" y="4094354"/>
            <a:ext cx="25832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January 2005 :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prototype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ovéPole 5">
            <a:extLst>
              <a:ext uri="{FF2B5EF4-FFF2-40B4-BE49-F238E27FC236}">
                <a16:creationId xmlns:a16="http://schemas.microsoft.com/office/drawing/2014/main" id="{D30C7534-D7EC-43CA-9D29-9058DBB27C07}"/>
              </a:ext>
            </a:extLst>
          </p:cNvPr>
          <p:cNvSpPr txBox="1"/>
          <p:nvPr/>
        </p:nvSpPr>
        <p:spPr>
          <a:xfrm rot="16200000">
            <a:off x="4811001" y="4044227"/>
            <a:ext cx="24081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April 2005 :</a:t>
            </a:r>
            <a:b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flight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ovéPole 5">
            <a:extLst>
              <a:ext uri="{FF2B5EF4-FFF2-40B4-BE49-F238E27FC236}">
                <a16:creationId xmlns:a16="http://schemas.microsoft.com/office/drawing/2014/main" id="{847C3646-FDA7-41D6-8490-A311B3F1EA21}"/>
              </a:ext>
            </a:extLst>
          </p:cNvPr>
          <p:cNvSpPr txBox="1"/>
          <p:nvPr/>
        </p:nvSpPr>
        <p:spPr>
          <a:xfrm rot="16200000">
            <a:off x="5432310" y="4084077"/>
            <a:ext cx="25832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December 2006 :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certification FAA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ovéPole 5">
            <a:extLst>
              <a:ext uri="{FF2B5EF4-FFF2-40B4-BE49-F238E27FC236}">
                <a16:creationId xmlns:a16="http://schemas.microsoft.com/office/drawing/2014/main" id="{7F5851DE-F63C-4E77-9B5B-AAEA24A55E9A}"/>
              </a:ext>
            </a:extLst>
          </p:cNvPr>
          <p:cNvSpPr txBox="1"/>
          <p:nvPr/>
        </p:nvSpPr>
        <p:spPr>
          <a:xfrm rot="16200000">
            <a:off x="6472908" y="3871925"/>
            <a:ext cx="240816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October 2007 :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delivery</a:t>
            </a:r>
          </a:p>
          <a:p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commercial flight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TextovéPole 5">
            <a:extLst>
              <a:ext uri="{FF2B5EF4-FFF2-40B4-BE49-F238E27FC236}">
                <a16:creationId xmlns:a16="http://schemas.microsoft.com/office/drawing/2014/main" id="{8888F599-E179-4FDE-8DEE-6916B9771EA3}"/>
              </a:ext>
            </a:extLst>
          </p:cNvPr>
          <p:cNvSpPr txBox="1"/>
          <p:nvPr/>
        </p:nvSpPr>
        <p:spPr>
          <a:xfrm rot="16200000">
            <a:off x="9042731" y="4033139"/>
            <a:ext cx="24081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October 2019 : </a:t>
            </a:r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discontinuation </a:t>
            </a:r>
            <a:r>
              <a:rPr lang="en-US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annouced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ovéPole 5">
            <a:extLst>
              <a:ext uri="{FF2B5EF4-FFF2-40B4-BE49-F238E27FC236}">
                <a16:creationId xmlns:a16="http://schemas.microsoft.com/office/drawing/2014/main" id="{FCC2F088-9DF8-44E7-B77C-10CFABBCF908}"/>
              </a:ext>
            </a:extLst>
          </p:cNvPr>
          <p:cNvSpPr txBox="1"/>
          <p:nvPr/>
        </p:nvSpPr>
        <p:spPr>
          <a:xfrm rot="16200000">
            <a:off x="9951839" y="4043415"/>
            <a:ext cx="24081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 : </a:t>
            </a:r>
          </a:p>
          <a:p>
            <a:r>
              <a:rPr lang="en-US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production stop (290 aircrafts)</a:t>
            </a:r>
            <a:endParaRPr lang="cs-CZ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54ED448-C6C1-4E4B-9BF7-D5926A87CB44}"/>
              </a:ext>
            </a:extLst>
          </p:cNvPr>
          <p:cNvSpPr/>
          <p:nvPr/>
        </p:nvSpPr>
        <p:spPr>
          <a:xfrm>
            <a:off x="79903" y="2231919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Planning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9EFDED14-68B9-4348-9DF7-75C436B52AFC}"/>
              </a:ext>
            </a:extLst>
          </p:cNvPr>
          <p:cNvSpPr/>
          <p:nvPr/>
        </p:nvSpPr>
        <p:spPr>
          <a:xfrm>
            <a:off x="1476170" y="2426490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Design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D0934193-43B7-4E8F-A2EE-6FBC4E7ECC10}"/>
              </a:ext>
            </a:extLst>
          </p:cNvPr>
          <p:cNvSpPr/>
          <p:nvPr/>
        </p:nvSpPr>
        <p:spPr>
          <a:xfrm>
            <a:off x="2836068" y="2823551"/>
            <a:ext cx="1310640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Process planning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D4EBC1E6-321A-493C-B2C4-9954F5B6CDC0}"/>
              </a:ext>
            </a:extLst>
          </p:cNvPr>
          <p:cNvSpPr/>
          <p:nvPr/>
        </p:nvSpPr>
        <p:spPr>
          <a:xfrm>
            <a:off x="5078369" y="2823892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Manufacturing</a:t>
            </a:r>
            <a:endParaRPr lang="fr-BE" dirty="0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7C36FFCC-1F66-4833-8446-BB6CF112CBFA}"/>
              </a:ext>
            </a:extLst>
          </p:cNvPr>
          <p:cNvSpPr/>
          <p:nvPr/>
        </p:nvSpPr>
        <p:spPr>
          <a:xfrm>
            <a:off x="6854351" y="2472057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Distribution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DF507845-11DB-40DC-B9BE-D2B25F86AC03}"/>
              </a:ext>
            </a:extLst>
          </p:cNvPr>
          <p:cNvSpPr/>
          <p:nvPr/>
        </p:nvSpPr>
        <p:spPr>
          <a:xfrm>
            <a:off x="8600125" y="2249551"/>
            <a:ext cx="1661475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Operation</a:t>
            </a:r>
            <a:endParaRPr lang="fr-BE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0EC8CD6-AEA1-4DD9-BB6E-9B4DE7FAEEBA}"/>
              </a:ext>
            </a:extLst>
          </p:cNvPr>
          <p:cNvSpPr/>
          <p:nvPr/>
        </p:nvSpPr>
        <p:spPr>
          <a:xfrm>
            <a:off x="9461071" y="1629388"/>
            <a:ext cx="1913629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err="1"/>
              <a:t>Decommissioning</a:t>
            </a:r>
            <a:endParaRPr lang="fr-BE" dirty="0"/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53F43D57-9A69-457E-8973-ABA45A414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754" y="5702807"/>
            <a:ext cx="68681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Market analysis</a:t>
            </a:r>
            <a:endParaRPr kumimoji="0" lang="en-GB" altLang="fr-FR" sz="32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BFDA473C-173A-44B7-8590-00640CD1E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3564" y="6211445"/>
            <a:ext cx="68681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Economical model, financial aspects, ...</a:t>
            </a:r>
            <a:endParaRPr kumimoji="0" lang="en-GB" altLang="fr-FR" sz="32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2" name="Rectangle 1">
            <a:extLst>
              <a:ext uri="{FF2B5EF4-FFF2-40B4-BE49-F238E27FC236}">
                <a16:creationId xmlns:a16="http://schemas.microsoft.com/office/drawing/2014/main" id="{70497763-0868-4819-8CD1-FB17DE3F0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170" y="5964883"/>
            <a:ext cx="68681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Industrial Design</a:t>
            </a:r>
            <a:endParaRPr kumimoji="0" lang="en-GB" altLang="fr-FR" sz="32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79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Overview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Engineering Design Module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ovéPole 6">
            <a:extLst>
              <a:ext uri="{FF2B5EF4-FFF2-40B4-BE49-F238E27FC236}">
                <a16:creationId xmlns:a16="http://schemas.microsoft.com/office/drawing/2014/main" id="{D71EAA0F-9572-405F-9800-62E8E50FAAFB}"/>
              </a:ext>
            </a:extLst>
          </p:cNvPr>
          <p:cNvSpPr txBox="1"/>
          <p:nvPr/>
        </p:nvSpPr>
        <p:spPr>
          <a:xfrm>
            <a:off x="497853" y="2860081"/>
            <a:ext cx="11167673" cy="21137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One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Introduction to the Engineering Design Process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A methodology for product design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Two : </a:t>
            </a:r>
            <a:r>
              <a:rPr lang="en-US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 customer’s needs to specifications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Three : </a:t>
            </a:r>
            <a:r>
              <a:rPr lang="en-US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State-of-the-art and evaluation of technical solutions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Four : </a:t>
            </a:r>
            <a:r>
              <a:rPr lang="en-US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Creativity in Engineering Design</a:t>
            </a:r>
          </a:p>
        </p:txBody>
      </p:sp>
    </p:spTree>
    <p:extLst>
      <p:ext uri="{BB962C8B-B14F-4D97-AF65-F5344CB8AC3E}">
        <p14:creationId xmlns:p14="http://schemas.microsoft.com/office/powerpoint/2010/main" val="2475501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152088" y="1842048"/>
            <a:ext cx="704587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There are as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many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descriptions of design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processes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the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number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designers...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20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98A4AD-2D8E-4809-8148-666B81EE7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529" y="-46302"/>
            <a:ext cx="4837471" cy="6896797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6D6FA83-D0D6-404A-969F-133557B20537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07A6FFD-3481-4F53-BBE6-020F6BF898D5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C4FE65A-5D6D-48C8-BC6A-6C757CB50481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Conceptual</a:t>
            </a:r>
            <a:r>
              <a:rPr lang="fr-BE" b="1" dirty="0"/>
              <a:t> Design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CD67AF9-754A-4D10-A8E5-2EC69471B8A8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Product Design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94306E3-3ED0-4BED-97D7-660B09FE5B27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Final </a:t>
            </a:r>
            <a:r>
              <a:rPr lang="fr-BE" b="1" dirty="0" err="1"/>
              <a:t>Elaboration</a:t>
            </a:r>
            <a:endParaRPr lang="fr-BE" b="1" dirty="0"/>
          </a:p>
        </p:txBody>
      </p:sp>
      <p:sp>
        <p:nvSpPr>
          <p:cNvPr id="22" name="TextovéPole 5">
            <a:extLst>
              <a:ext uri="{FF2B5EF4-FFF2-40B4-BE49-F238E27FC236}">
                <a16:creationId xmlns:a16="http://schemas.microsoft.com/office/drawing/2014/main" id="{EBA68272-F174-46A5-931C-8E598A275DCB}"/>
              </a:ext>
            </a:extLst>
          </p:cNvPr>
          <p:cNvSpPr txBox="1"/>
          <p:nvPr/>
        </p:nvSpPr>
        <p:spPr>
          <a:xfrm>
            <a:off x="2326328" y="2894485"/>
            <a:ext cx="4762730" cy="226914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but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based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the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solving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scheme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the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quality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principle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</a:t>
            </a: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Plan / Do / Check /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</a:t>
            </a:r>
          </a:p>
          <a:p>
            <a:pPr>
              <a:lnSpc>
                <a:spcPct val="120000"/>
              </a:lnSpc>
            </a:pP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applied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an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iterative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way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a </a:t>
            </a:r>
            <a:b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continuous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improvement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loop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913963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7505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4990390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21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88125112-AF8B-43A9-9869-FA97872AFC23}"/>
              </a:ext>
            </a:extLst>
          </p:cNvPr>
          <p:cNvSpPr txBox="1"/>
          <p:nvPr/>
        </p:nvSpPr>
        <p:spPr>
          <a:xfrm>
            <a:off x="229999" y="1547735"/>
            <a:ext cx="41551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solving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scheme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91D314-C90D-4E92-AF1F-5C11CD167962}"/>
              </a:ext>
            </a:extLst>
          </p:cNvPr>
          <p:cNvSpPr/>
          <p:nvPr/>
        </p:nvSpPr>
        <p:spPr>
          <a:xfrm>
            <a:off x="6843253" y="865239"/>
            <a:ext cx="5191432" cy="521110"/>
          </a:xfrm>
          <a:prstGeom prst="rect">
            <a:avLst/>
          </a:prstGeom>
          <a:solidFill>
            <a:srgbClr val="7A6C88"/>
          </a:solidFill>
          <a:ln>
            <a:solidFill>
              <a:srgbClr val="7A6C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09E62F-4B24-490F-921D-5D35D890F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465" y="7505"/>
            <a:ext cx="3144416" cy="6858000"/>
          </a:xfrm>
          <a:prstGeom prst="rect">
            <a:avLst/>
          </a:prstGeom>
        </p:spPr>
      </p:pic>
      <p:sp>
        <p:nvSpPr>
          <p:cNvPr id="15" name="TextovéPole 5">
            <a:extLst>
              <a:ext uri="{FF2B5EF4-FFF2-40B4-BE49-F238E27FC236}">
                <a16:creationId xmlns:a16="http://schemas.microsoft.com/office/drawing/2014/main" id="{49681E43-86FD-4470-AC47-5E8E902F7BA0}"/>
              </a:ext>
            </a:extLst>
          </p:cNvPr>
          <p:cNvSpPr txBox="1"/>
          <p:nvPr/>
        </p:nvSpPr>
        <p:spPr>
          <a:xfrm>
            <a:off x="7621913" y="1670846"/>
            <a:ext cx="230665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specification</a:t>
            </a:r>
            <a:endParaRPr lang="cs-CZ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ovéPole 5">
            <a:extLst>
              <a:ext uri="{FF2B5EF4-FFF2-40B4-BE49-F238E27FC236}">
                <a16:creationId xmlns:a16="http://schemas.microsoft.com/office/drawing/2014/main" id="{E98DD4D0-5698-40E8-9AD4-EC99D0DD5E8A}"/>
              </a:ext>
            </a:extLst>
          </p:cNvPr>
          <p:cNvSpPr txBox="1"/>
          <p:nvPr/>
        </p:nvSpPr>
        <p:spPr>
          <a:xfrm>
            <a:off x="7621913" y="2559038"/>
            <a:ext cx="230665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Search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Solution</a:t>
            </a:r>
            <a:r>
              <a:rPr lang="fr-BE" sz="2000" u="sng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endParaRPr lang="cs-CZ" sz="2000" u="sng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ovéPole 5">
            <a:extLst>
              <a:ext uri="{FF2B5EF4-FFF2-40B4-BE49-F238E27FC236}">
                <a16:creationId xmlns:a16="http://schemas.microsoft.com/office/drawing/2014/main" id="{F3748B9F-A947-411A-AEAD-5D26E5002330}"/>
              </a:ext>
            </a:extLst>
          </p:cNvPr>
          <p:cNvSpPr txBox="1"/>
          <p:nvPr/>
        </p:nvSpPr>
        <p:spPr>
          <a:xfrm>
            <a:off x="7621913" y="3614626"/>
            <a:ext cx="230665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Evaluation</a:t>
            </a:r>
            <a:endParaRPr lang="cs-CZ" sz="2000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ovéPole 5">
            <a:extLst>
              <a:ext uri="{FF2B5EF4-FFF2-40B4-BE49-F238E27FC236}">
                <a16:creationId xmlns:a16="http://schemas.microsoft.com/office/drawing/2014/main" id="{92A4C5F5-4143-4128-ABC2-78F7FE647D8D}"/>
              </a:ext>
            </a:extLst>
          </p:cNvPr>
          <p:cNvSpPr txBox="1"/>
          <p:nvPr/>
        </p:nvSpPr>
        <p:spPr>
          <a:xfrm>
            <a:off x="7621913" y="4238634"/>
            <a:ext cx="230665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Decision</a:t>
            </a:r>
            <a:endParaRPr lang="cs-CZ" sz="2000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ovéPole 5">
            <a:extLst>
              <a:ext uri="{FF2B5EF4-FFF2-40B4-BE49-F238E27FC236}">
                <a16:creationId xmlns:a16="http://schemas.microsoft.com/office/drawing/2014/main" id="{E31E6355-A4F0-416C-86FE-01C069BF80BF}"/>
              </a:ext>
            </a:extLst>
          </p:cNvPr>
          <p:cNvSpPr txBox="1"/>
          <p:nvPr/>
        </p:nvSpPr>
        <p:spPr>
          <a:xfrm>
            <a:off x="7621913" y="4873884"/>
            <a:ext cx="230665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Solution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completion</a:t>
            </a:r>
            <a:endParaRPr lang="cs-CZ" sz="2000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63CBB5-EC5D-4EAA-AD0E-82540BE82B4A}"/>
              </a:ext>
            </a:extLst>
          </p:cNvPr>
          <p:cNvSpPr/>
          <p:nvPr/>
        </p:nvSpPr>
        <p:spPr>
          <a:xfrm>
            <a:off x="10015270" y="1734051"/>
            <a:ext cx="165025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PLAN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D9ADCCFC-9857-4333-899E-298409FDB7F9}"/>
              </a:ext>
            </a:extLst>
          </p:cNvPr>
          <p:cNvSpPr/>
          <p:nvPr/>
        </p:nvSpPr>
        <p:spPr>
          <a:xfrm>
            <a:off x="10015270" y="2561255"/>
            <a:ext cx="165025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DO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D8D9F00B-C252-46E0-BB9B-9FD8D1E4A106}"/>
              </a:ext>
            </a:extLst>
          </p:cNvPr>
          <p:cNvSpPr/>
          <p:nvPr/>
        </p:nvSpPr>
        <p:spPr>
          <a:xfrm>
            <a:off x="10015270" y="3492576"/>
            <a:ext cx="165025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CHECK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37D179A5-3B57-484F-8741-4789CBC721C7}"/>
              </a:ext>
            </a:extLst>
          </p:cNvPr>
          <p:cNvSpPr/>
          <p:nvPr/>
        </p:nvSpPr>
        <p:spPr>
          <a:xfrm>
            <a:off x="10015270" y="4354037"/>
            <a:ext cx="1650256" cy="553720"/>
          </a:xfrm>
          <a:prstGeom prst="roundRect">
            <a:avLst/>
          </a:prstGeom>
          <a:solidFill>
            <a:srgbClr val="D17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ACT</a:t>
            </a:r>
          </a:p>
        </p:txBody>
      </p:sp>
      <p:sp>
        <p:nvSpPr>
          <p:cNvPr id="29" name="TextovéPole 5">
            <a:extLst>
              <a:ext uri="{FF2B5EF4-FFF2-40B4-BE49-F238E27FC236}">
                <a16:creationId xmlns:a16="http://schemas.microsoft.com/office/drawing/2014/main" id="{CFE4391E-E6D2-4786-A04D-620B33E56063}"/>
              </a:ext>
            </a:extLst>
          </p:cNvPr>
          <p:cNvSpPr txBox="1"/>
          <p:nvPr/>
        </p:nvSpPr>
        <p:spPr>
          <a:xfrm>
            <a:off x="10095213" y="5307166"/>
            <a:ext cx="193947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000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Documenting</a:t>
            </a:r>
            <a:br>
              <a:rPr lang="fr-BE" sz="20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sz="2000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fr-BE" sz="20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fr-BE" sz="2000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quality</a:t>
            </a:r>
            <a:r>
              <a:rPr lang="fr-BE" sz="20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principle</a:t>
            </a:r>
            <a:endParaRPr lang="cs-CZ" sz="2000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7944380-9ED4-4568-8AF0-A206519FB901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C721F7F-1606-41F9-9DB6-6CBFBCD3467B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8E56D45-F0F3-43DD-82F2-D34A0FB5F3E7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Conceptual</a:t>
            </a:r>
            <a:r>
              <a:rPr lang="fr-BE" b="1" dirty="0"/>
              <a:t> Design</a:t>
            </a:r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4DCAFED9-92CB-424C-A150-C5734F47BA25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Product Design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73A3AD45-F8A6-4D02-ACD1-D1B714E23B81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/>
              <a:t>Final </a:t>
            </a:r>
            <a:r>
              <a:rPr lang="fr-BE" b="1" dirty="0" err="1"/>
              <a:t>Elaboration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90670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8" grpId="0" animBg="1"/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08722" y="1806844"/>
            <a:ext cx="36973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22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C29AFA4-8D4E-49DC-B006-8607C14B7C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1" t="22832" r="3374" b="9168"/>
          <a:stretch/>
        </p:blipFill>
        <p:spPr bwMode="auto">
          <a:xfrm>
            <a:off x="4035287" y="1560540"/>
            <a:ext cx="8102023" cy="497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5">
            <a:extLst>
              <a:ext uri="{FF2B5EF4-FFF2-40B4-BE49-F238E27FC236}">
                <a16:creationId xmlns:a16="http://schemas.microsoft.com/office/drawing/2014/main" id="{0AFD29A3-B214-47E8-95B2-CAD310D2E9EA}"/>
              </a:ext>
            </a:extLst>
          </p:cNvPr>
          <p:cNvSpPr txBox="1"/>
          <p:nvPr/>
        </p:nvSpPr>
        <p:spPr>
          <a:xfrm>
            <a:off x="208722" y="2333124"/>
            <a:ext cx="3771875" cy="37464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interaction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its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environment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fr-BE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Consider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relation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information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systems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world</a:t>
            </a:r>
            <a:b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BE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fr-BE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fr-BE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the 4.0 </a:t>
            </a:r>
            <a:r>
              <a:rPr lang="fr-BE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generation</a:t>
            </a:r>
            <a:r>
              <a:rPr lang="fr-BE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!) 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b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real life world 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(management)</a:t>
            </a:r>
          </a:p>
        </p:txBody>
      </p:sp>
    </p:spTree>
    <p:extLst>
      <p:ext uri="{BB962C8B-B14F-4D97-AF65-F5344CB8AC3E}">
        <p14:creationId xmlns:p14="http://schemas.microsoft.com/office/powerpoint/2010/main" val="2968279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40577"/>
            <a:ext cx="1137087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Elaboration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23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8FE5D9D-CA2D-4E88-BC16-CB14E176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156" y="2411627"/>
            <a:ext cx="6868171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dentification of the customer’s needs</a:t>
            </a:r>
            <a:b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other life cycle constraints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Problem clarification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Establishing functional specifications </a:t>
            </a:r>
            <a:b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other product properties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Search for the State-of-the-Art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940425" algn="r"/>
              </a:tabLst>
            </a:pPr>
            <a:endParaRPr lang="en-GB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0425" algn="r"/>
              </a:tabLst>
            </a:pPr>
            <a:r>
              <a:rPr kumimoji="0" lang="en-GB" altLang="fr-FR" sz="2000" b="1" i="0" u="none" strike="noStrike" cap="none" normalizeH="0" baseline="0" dirty="0">
                <a:ln>
                  <a:noFill/>
                </a:ln>
                <a:solidFill>
                  <a:srgbClr val="655A7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Establishing project solution plan</a:t>
            </a:r>
            <a:endParaRPr kumimoji="0" lang="fr-BE" altLang="fr-FR" sz="11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lang="en-GB" altLang="fr-FR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kumimoji="0" lang="en-GB" altLang="fr-FR" sz="2000" b="0" i="0" u="none" strike="noStrike" cap="none" normalizeH="0" baseline="0" dirty="0">
                <a:ln>
                  <a:noFill/>
                </a:ln>
                <a:solidFill>
                  <a:srgbClr val="655A7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Solution strategy</a:t>
            </a:r>
            <a:endParaRPr kumimoji="0" lang="fr-BE" altLang="fr-FR" sz="11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kumimoji="0" lang="en-GB" altLang="fr-FR" sz="2000" b="0" i="0" u="none" strike="noStrike" cap="none" normalizeH="0" baseline="0" dirty="0">
                <a:ln>
                  <a:noFill/>
                </a:ln>
                <a:solidFill>
                  <a:srgbClr val="655A7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- Project solution timetable</a:t>
            </a:r>
            <a:endParaRPr kumimoji="0" lang="en-GB" altLang="fr-FR" sz="3200" b="0" i="0" u="none" strike="noStrike" cap="none" normalizeH="0" baseline="0" dirty="0">
              <a:ln>
                <a:noFill/>
              </a:ln>
              <a:solidFill>
                <a:srgbClr val="655A7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ovéPole 5">
            <a:extLst>
              <a:ext uri="{FF2B5EF4-FFF2-40B4-BE49-F238E27FC236}">
                <a16:creationId xmlns:a16="http://schemas.microsoft.com/office/drawing/2014/main" id="{913D22C2-DA07-445F-BDAB-7B379A64C3E1}"/>
              </a:ext>
            </a:extLst>
          </p:cNvPr>
          <p:cNvSpPr txBox="1"/>
          <p:nvPr/>
        </p:nvSpPr>
        <p:spPr>
          <a:xfrm>
            <a:off x="9546419" y="1701567"/>
            <a:ext cx="235092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Parts 2 and 3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help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respectively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</a:t>
            </a:r>
          </a:p>
          <a:p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Functional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Properties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specifications</a:t>
            </a:r>
            <a:endParaRPr lang="fr-BE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</a:p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State-of-the Art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ovéPole 5">
            <a:extLst>
              <a:ext uri="{FF2B5EF4-FFF2-40B4-BE49-F238E27FC236}">
                <a16:creationId xmlns:a16="http://schemas.microsoft.com/office/drawing/2014/main" id="{6860C2E6-1B2A-4691-AF43-2968D5E31614}"/>
              </a:ext>
            </a:extLst>
          </p:cNvPr>
          <p:cNvSpPr txBox="1"/>
          <p:nvPr/>
        </p:nvSpPr>
        <p:spPr>
          <a:xfrm>
            <a:off x="9546418" y="4303759"/>
            <a:ext cx="235092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Module on Project Management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help for Project solution plan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5C1301-6B83-408A-8485-6EB4DF94A349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12E215B-B349-4891-8D8E-B0BA39117F44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7F097DD-7317-4587-B409-73A4806A3954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Conceptual</a:t>
            </a:r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2AD7830-53F2-46A0-838B-35B942B31814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BD7670-08C1-4B31-A52E-8A5ADA907EE6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9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82" y="7172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24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49218DC-1180-489A-9EE0-AE8144DC9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283" y="2265234"/>
            <a:ext cx="68681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</a:t>
            </a:r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dentification of the customer’s needs</a:t>
            </a:r>
            <a:b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other life cycle constraints</a:t>
            </a:r>
          </a:p>
        </p:txBody>
      </p:sp>
      <p:pic>
        <p:nvPicPr>
          <p:cNvPr id="4" name="Submarine_Elaboration">
            <a:hlinkClick r:id="" action="ppaction://media"/>
            <a:extLst>
              <a:ext uri="{FF2B5EF4-FFF2-40B4-BE49-F238E27FC236}">
                <a16:creationId xmlns:a16="http://schemas.microsoft.com/office/drawing/2014/main" id="{0B3E18F8-B8BF-4105-BA24-954EC5E10D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05182" y="3054115"/>
            <a:ext cx="5722825" cy="3219089"/>
          </a:xfrm>
          <a:prstGeom prst="rect">
            <a:avLst/>
          </a:prstGeom>
        </p:spPr>
      </p:pic>
      <p:sp>
        <p:nvSpPr>
          <p:cNvPr id="20" name="Rectangle 1">
            <a:extLst>
              <a:ext uri="{FF2B5EF4-FFF2-40B4-BE49-F238E27FC236}">
                <a16:creationId xmlns:a16="http://schemas.microsoft.com/office/drawing/2014/main" id="{E631E709-E4F0-4BFF-9AB2-9E0305B46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3076" y="2965710"/>
            <a:ext cx="345385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Global vague ideas</a:t>
            </a:r>
          </a:p>
          <a:p>
            <a:pPr lvl="0"/>
            <a:endParaRPr lang="en-GB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Unstructured wishes</a:t>
            </a:r>
          </a:p>
          <a:p>
            <a:pPr lvl="0"/>
            <a:endParaRPr lang="en-GB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Dreams</a:t>
            </a:r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070FDCE-0B34-47EE-966D-6F2A6D8FE5D1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2BCEBFE-1BB1-4B17-81A8-A8200173055B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E7C9FB-8E29-4593-A5C1-F4ACB74C0BAA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0967D74-D8FA-451F-88C9-5FFB98730A7A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856C47E-B0F1-4733-82AA-E6DEA108A773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62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05C3C21-8E7B-48A5-AEA5-19FB3EAD6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713" y="2954167"/>
            <a:ext cx="4135817" cy="22087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482" y="3554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25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49218DC-1180-489A-9EE0-AE8144DC9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156" y="2304784"/>
            <a:ext cx="68681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Establishing functional specifications </a:t>
            </a:r>
            <a:b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other product properties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E0B39B-4542-4A89-863E-B6431726ED8A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7EAB7D7-24F8-4657-A58E-192AF888D126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AB6D0FF-2088-4BA6-BEE4-8386964B8823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1648149-EB78-408A-9EC1-FD026F5941AF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F05AA1-532D-4F08-B233-1453DAA4753C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3" name="TextovéPole 6">
            <a:extLst>
              <a:ext uri="{FF2B5EF4-FFF2-40B4-BE49-F238E27FC236}">
                <a16:creationId xmlns:a16="http://schemas.microsoft.com/office/drawing/2014/main" id="{DCEA6FF5-E38C-4E15-B062-5C36D31DE86C}"/>
              </a:ext>
            </a:extLst>
          </p:cNvPr>
          <p:cNvSpPr txBox="1"/>
          <p:nvPr/>
        </p:nvSpPr>
        <p:spPr>
          <a:xfrm>
            <a:off x="2780721" y="2938738"/>
            <a:ext cx="9411279" cy="33602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ombilical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wire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 time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video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depth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5 m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Maximal horizontal speed : 0,6 m/s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hours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normal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Dimensions max. : 400 m x 200 mm x 150 mm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weight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3 kg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It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Yourself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approach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assembled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a local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FabLab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68987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3134" y="1631097"/>
            <a:ext cx="117745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clarify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requirements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specifications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properties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constraints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...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26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0AFD29A3-B214-47E8-95B2-CAD310D2E9EA}"/>
              </a:ext>
            </a:extLst>
          </p:cNvPr>
          <p:cNvSpPr txBox="1"/>
          <p:nvPr/>
        </p:nvSpPr>
        <p:spPr>
          <a:xfrm>
            <a:off x="314574" y="2416845"/>
            <a:ext cx="11149716" cy="33771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each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stage of the Life Cycle (LC)</a:t>
            </a:r>
          </a:p>
          <a:p>
            <a:pPr>
              <a:lnSpc>
                <a:spcPct val="120000"/>
              </a:lnSpc>
            </a:pPr>
            <a:endParaRPr lang="fr-BE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Describe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process </a:t>
            </a:r>
            <a:r>
              <a:rPr lang="en-US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adopting different points of view</a:t>
            </a:r>
            <a:endParaRPr lang="fr-BE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Hospital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bed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patient,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healthcare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nurse</a:t>
            </a: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Conveyor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plastic part,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handling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moulding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unit, ...</a:t>
            </a: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Bumper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unfortunate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pedestrian, 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collision </a:t>
            </a:r>
            <a:r>
              <a:rPr lang="fr-BE" sz="2000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safety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wattman, ...</a:t>
            </a: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-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operand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...</a:t>
            </a:r>
          </a:p>
          <a:p>
            <a:pPr>
              <a:lnSpc>
                <a:spcPct val="120000"/>
              </a:lnSpc>
            </a:pPr>
            <a:endParaRPr lang="fr-BE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</a:t>
            </a:r>
            <a:r>
              <a:rPr lang="fr-BE" sz="20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functions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fr-BE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</a:t>
            </a:r>
            <a:r>
              <a:rPr lang="fr-BE" sz="2000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expected</a:t>
            </a:r>
            <a:endParaRPr lang="fr-BE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402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3806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27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49218DC-1180-489A-9EE0-AE8144DC9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156" y="2167058"/>
            <a:ext cx="68681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Search for the State-of-the-Art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E0B39B-4542-4A89-863E-B6431726ED8A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7EAB7D7-24F8-4657-A58E-192AF888D126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AB6D0FF-2088-4BA6-BEE4-8386964B8823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1648149-EB78-408A-9EC1-FD026F5941AF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F05AA1-532D-4F08-B233-1453DAA4753C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3AADCE-5B1A-4BC1-A4F5-FC66D814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036" y="3384801"/>
            <a:ext cx="2565834" cy="21594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BC49FA-8017-43E0-B7D2-1E569D87C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8495" y="2816672"/>
            <a:ext cx="2207667" cy="13257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FE36F20-BDA9-4ACA-A36D-A03ADBC87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1289" y="3759630"/>
            <a:ext cx="2525146" cy="172472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6673F3-3E92-4443-9724-965E6E77F2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6583" y="2841208"/>
            <a:ext cx="2586985" cy="2069588"/>
          </a:xfrm>
          <a:prstGeom prst="rect">
            <a:avLst/>
          </a:prstGeom>
        </p:spPr>
      </p:pic>
      <p:sp>
        <p:nvSpPr>
          <p:cNvPr id="17" name="TextovéPole 6">
            <a:extLst>
              <a:ext uri="{FF2B5EF4-FFF2-40B4-BE49-F238E27FC236}">
                <a16:creationId xmlns:a16="http://schemas.microsoft.com/office/drawing/2014/main" id="{831629F9-D8EB-41E1-8739-50485AC8812C}"/>
              </a:ext>
            </a:extLst>
          </p:cNvPr>
          <p:cNvSpPr txBox="1"/>
          <p:nvPr/>
        </p:nvSpPr>
        <p:spPr>
          <a:xfrm>
            <a:off x="2485156" y="5484352"/>
            <a:ext cx="9411279" cy="86728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Classification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Identification of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features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functions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satisfied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means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565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>
            <a:extLst>
              <a:ext uri="{FF2B5EF4-FFF2-40B4-BE49-F238E27FC236}">
                <a16:creationId xmlns:a16="http://schemas.microsoft.com/office/drawing/2014/main" id="{E150D380-F782-4605-8808-059BED0CB12A}"/>
              </a:ext>
            </a:extLst>
          </p:cNvPr>
          <p:cNvGrpSpPr/>
          <p:nvPr/>
        </p:nvGrpSpPr>
        <p:grpSpPr>
          <a:xfrm>
            <a:off x="0" y="5408"/>
            <a:ext cx="12196482" cy="6858000"/>
            <a:chOff x="0" y="-3470"/>
            <a:chExt cx="12196482" cy="685800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03FDE62C-437D-D645-8B2F-BD1EBD1DE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-3470"/>
              <a:ext cx="12196482" cy="6858000"/>
            </a:xfrm>
            <a:prstGeom prst="rect">
              <a:avLst/>
            </a:prstGeom>
          </p:spPr>
        </p:pic>
        <p:sp>
          <p:nvSpPr>
            <p:cNvPr id="35" name="TextovéPole 6">
              <a:extLst>
                <a:ext uri="{FF2B5EF4-FFF2-40B4-BE49-F238E27FC236}">
                  <a16:creationId xmlns:a16="http://schemas.microsoft.com/office/drawing/2014/main" id="{AB2DD777-0307-4E1B-BC63-ADA0B70459D1}"/>
                </a:ext>
              </a:extLst>
            </p:cNvPr>
            <p:cNvSpPr txBox="1"/>
            <p:nvPr/>
          </p:nvSpPr>
          <p:spPr>
            <a:xfrm>
              <a:off x="4176417" y="5833286"/>
              <a:ext cx="4858219" cy="3719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50000"/>
                </a:lnSpc>
                <a:buClr>
                  <a:srgbClr val="E7901D"/>
                </a:buClr>
                <a:buSzPct val="150000"/>
              </a:pPr>
              <a:r>
                <a:rPr lang="fr-BE" sz="1400" b="1" dirty="0" err="1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We</a:t>
              </a:r>
              <a:r>
                <a:rPr lang="fr-BE" sz="1400" b="1" dirty="0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fr-BE" sz="1400" b="1" dirty="0" err="1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would</a:t>
              </a:r>
              <a:r>
                <a:rPr lang="fr-BE" sz="1400" b="1" dirty="0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like to </a:t>
              </a:r>
              <a:r>
                <a:rPr lang="fr-BE" sz="1400" b="1" dirty="0" err="1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</a:t>
              </a:r>
              <a:r>
                <a:rPr lang="fr-BE" sz="1400" b="1" dirty="0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fr-BE" sz="1400" b="1" dirty="0" err="1">
                  <a:solidFill>
                    <a:srgbClr val="D1756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here</a:t>
              </a:r>
              <a:endParaRPr lang="fr-BE" sz="14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80EA8A8E-AF00-443F-90E4-963D5434C1E6}"/>
                </a:ext>
              </a:extLst>
            </p:cNvPr>
            <p:cNvSpPr/>
            <p:nvPr/>
          </p:nvSpPr>
          <p:spPr>
            <a:xfrm>
              <a:off x="4122658" y="6026872"/>
              <a:ext cx="84790" cy="71111"/>
            </a:xfrm>
            <a:prstGeom prst="ellipse">
              <a:avLst/>
            </a:prstGeom>
            <a:solidFill>
              <a:srgbClr val="D175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28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49218DC-1180-489A-9EE0-AE8144DC9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156" y="2328850"/>
            <a:ext cx="68681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Search for the State-of-the-Art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4E0B39B-4542-4A89-863E-B6431726ED8A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7EAB7D7-24F8-4657-A58E-192AF888D126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AB6D0FF-2088-4BA6-BEE4-8386964B8823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1648149-EB78-408A-9EC1-FD026F5941AF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F05AA1-532D-4F08-B233-1453DAA4753C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E0CDE3C-2489-49ED-A30A-2578AA47E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623" y="3137446"/>
            <a:ext cx="6782977" cy="1246044"/>
          </a:xfrm>
          <a:prstGeom prst="rect">
            <a:avLst/>
          </a:prstGeom>
        </p:spPr>
      </p:pic>
      <p:sp>
        <p:nvSpPr>
          <p:cNvPr id="17" name="TextovéPole 6">
            <a:extLst>
              <a:ext uri="{FF2B5EF4-FFF2-40B4-BE49-F238E27FC236}">
                <a16:creationId xmlns:a16="http://schemas.microsoft.com/office/drawing/2014/main" id="{A028F964-130C-45C7-822D-5E711D528903}"/>
              </a:ext>
            </a:extLst>
          </p:cNvPr>
          <p:cNvSpPr txBox="1"/>
          <p:nvPr/>
        </p:nvSpPr>
        <p:spPr>
          <a:xfrm>
            <a:off x="2485156" y="2700245"/>
            <a:ext cx="9411279" cy="4517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Comparison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table</a:t>
            </a:r>
          </a:p>
        </p:txBody>
      </p:sp>
      <p:sp>
        <p:nvSpPr>
          <p:cNvPr id="23" name="TextovéPole 6">
            <a:extLst>
              <a:ext uri="{FF2B5EF4-FFF2-40B4-BE49-F238E27FC236}">
                <a16:creationId xmlns:a16="http://schemas.microsoft.com/office/drawing/2014/main" id="{44DF078D-BF66-45F2-9905-87F40B6B8FCD}"/>
              </a:ext>
            </a:extLst>
          </p:cNvPr>
          <p:cNvSpPr txBox="1"/>
          <p:nvPr/>
        </p:nvSpPr>
        <p:spPr>
          <a:xfrm>
            <a:off x="2485156" y="4404769"/>
            <a:ext cx="9411279" cy="4517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Feature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comparison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chart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5202C27-94EA-4468-9334-8351F1764602}"/>
              </a:ext>
            </a:extLst>
          </p:cNvPr>
          <p:cNvCxnSpPr/>
          <p:nvPr/>
        </p:nvCxnSpPr>
        <p:spPr>
          <a:xfrm>
            <a:off x="3735238" y="6400800"/>
            <a:ext cx="5426015" cy="0"/>
          </a:xfrm>
          <a:prstGeom prst="straightConnector1">
            <a:avLst/>
          </a:prstGeom>
          <a:ln w="28575"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61BCE42-3B9B-48C2-A17A-06D794605026}"/>
              </a:ext>
            </a:extLst>
          </p:cNvPr>
          <p:cNvCxnSpPr>
            <a:cxnSpLocks/>
          </p:cNvCxnSpPr>
          <p:nvPr/>
        </p:nvCxnSpPr>
        <p:spPr>
          <a:xfrm flipV="1">
            <a:off x="3735238" y="5060623"/>
            <a:ext cx="0" cy="1340177"/>
          </a:xfrm>
          <a:prstGeom prst="straightConnector1">
            <a:avLst/>
          </a:prstGeom>
          <a:ln w="28575"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FB4DF35-F246-4931-8AAB-9404834C11EA}"/>
              </a:ext>
            </a:extLst>
          </p:cNvPr>
          <p:cNvSpPr txBox="1"/>
          <p:nvPr/>
        </p:nvSpPr>
        <p:spPr>
          <a:xfrm>
            <a:off x="3817856" y="4905377"/>
            <a:ext cx="778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Power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5A4D292-69DE-4171-9110-6DCA2AE466C3}"/>
              </a:ext>
            </a:extLst>
          </p:cNvPr>
          <p:cNvSpPr txBox="1"/>
          <p:nvPr/>
        </p:nvSpPr>
        <p:spPr>
          <a:xfrm>
            <a:off x="8575101" y="6057263"/>
            <a:ext cx="854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err="1"/>
              <a:t>Weigth</a:t>
            </a:r>
            <a:endParaRPr lang="fr-BE" dirty="0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328CE04-E091-45D2-B6B5-F9EC24A4BF6C}"/>
              </a:ext>
            </a:extLst>
          </p:cNvPr>
          <p:cNvSpPr/>
          <p:nvPr/>
        </p:nvSpPr>
        <p:spPr>
          <a:xfrm>
            <a:off x="6315959" y="5203598"/>
            <a:ext cx="84790" cy="7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7CC1663-0517-4033-A003-E40BF0EC366F}"/>
              </a:ext>
            </a:extLst>
          </p:cNvPr>
          <p:cNvSpPr/>
          <p:nvPr/>
        </p:nvSpPr>
        <p:spPr>
          <a:xfrm>
            <a:off x="8683657" y="5176889"/>
            <a:ext cx="84790" cy="7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FD9A4D0-2FF7-4060-9B47-A1B5DCC12B04}"/>
              </a:ext>
            </a:extLst>
          </p:cNvPr>
          <p:cNvSpPr/>
          <p:nvPr/>
        </p:nvSpPr>
        <p:spPr>
          <a:xfrm>
            <a:off x="3838282" y="6232691"/>
            <a:ext cx="84790" cy="7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2204FB2-C85F-4BF6-8DF8-9C54B3B0BFB0}"/>
              </a:ext>
            </a:extLst>
          </p:cNvPr>
          <p:cNvSpPr/>
          <p:nvPr/>
        </p:nvSpPr>
        <p:spPr>
          <a:xfrm>
            <a:off x="4290765" y="5770777"/>
            <a:ext cx="84790" cy="7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9CC0380-EE5C-429C-8B28-698B65AB9C5E}"/>
              </a:ext>
            </a:extLst>
          </p:cNvPr>
          <p:cNvSpPr/>
          <p:nvPr/>
        </p:nvSpPr>
        <p:spPr>
          <a:xfrm>
            <a:off x="4480873" y="5847765"/>
            <a:ext cx="84790" cy="71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30" name="TextovéPole 6">
            <a:extLst>
              <a:ext uri="{FF2B5EF4-FFF2-40B4-BE49-F238E27FC236}">
                <a16:creationId xmlns:a16="http://schemas.microsoft.com/office/drawing/2014/main" id="{DD9087E8-98CA-42FF-9596-0E2F3D8F374E}"/>
              </a:ext>
            </a:extLst>
          </p:cNvPr>
          <p:cNvSpPr txBox="1"/>
          <p:nvPr/>
        </p:nvSpPr>
        <p:spPr>
          <a:xfrm>
            <a:off x="3861355" y="6029183"/>
            <a:ext cx="344620" cy="371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50000"/>
            </a:pPr>
            <a:r>
              <a:rPr lang="fr-BE" sz="14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</a:p>
        </p:txBody>
      </p:sp>
      <p:sp>
        <p:nvSpPr>
          <p:cNvPr id="31" name="TextovéPole 6">
            <a:extLst>
              <a:ext uri="{FF2B5EF4-FFF2-40B4-BE49-F238E27FC236}">
                <a16:creationId xmlns:a16="http://schemas.microsoft.com/office/drawing/2014/main" id="{0976D0E2-9D6C-4B26-9049-CC1BF5077455}"/>
              </a:ext>
            </a:extLst>
          </p:cNvPr>
          <p:cNvSpPr txBox="1"/>
          <p:nvPr/>
        </p:nvSpPr>
        <p:spPr>
          <a:xfrm>
            <a:off x="4296558" y="5483997"/>
            <a:ext cx="344620" cy="371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50000"/>
            </a:pPr>
            <a:r>
              <a:rPr lang="fr-BE" sz="14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</a:p>
        </p:txBody>
      </p:sp>
      <p:sp>
        <p:nvSpPr>
          <p:cNvPr id="32" name="TextovéPole 6">
            <a:extLst>
              <a:ext uri="{FF2B5EF4-FFF2-40B4-BE49-F238E27FC236}">
                <a16:creationId xmlns:a16="http://schemas.microsoft.com/office/drawing/2014/main" id="{988A6409-3837-4F9E-AA51-F0EAD0C1E098}"/>
              </a:ext>
            </a:extLst>
          </p:cNvPr>
          <p:cNvSpPr txBox="1"/>
          <p:nvPr/>
        </p:nvSpPr>
        <p:spPr>
          <a:xfrm>
            <a:off x="4523268" y="5669977"/>
            <a:ext cx="344620" cy="371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50000"/>
            </a:pPr>
            <a:r>
              <a:rPr lang="fr-BE" sz="14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</a:p>
        </p:txBody>
      </p:sp>
      <p:sp>
        <p:nvSpPr>
          <p:cNvPr id="33" name="TextovéPole 6">
            <a:extLst>
              <a:ext uri="{FF2B5EF4-FFF2-40B4-BE49-F238E27FC236}">
                <a16:creationId xmlns:a16="http://schemas.microsoft.com/office/drawing/2014/main" id="{E9F59D59-9CBF-45B4-A1E3-341BFF3B031C}"/>
              </a:ext>
            </a:extLst>
          </p:cNvPr>
          <p:cNvSpPr txBox="1"/>
          <p:nvPr/>
        </p:nvSpPr>
        <p:spPr>
          <a:xfrm>
            <a:off x="6315959" y="4898301"/>
            <a:ext cx="344620" cy="371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50000"/>
            </a:pPr>
            <a:r>
              <a:rPr lang="fr-BE" sz="14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</a:p>
        </p:txBody>
      </p:sp>
      <p:sp>
        <p:nvSpPr>
          <p:cNvPr id="34" name="TextovéPole 6">
            <a:extLst>
              <a:ext uri="{FF2B5EF4-FFF2-40B4-BE49-F238E27FC236}">
                <a16:creationId xmlns:a16="http://schemas.microsoft.com/office/drawing/2014/main" id="{1E962F06-E0B2-42B2-9D75-9D098E7FAB26}"/>
              </a:ext>
            </a:extLst>
          </p:cNvPr>
          <p:cNvSpPr txBox="1"/>
          <p:nvPr/>
        </p:nvSpPr>
        <p:spPr>
          <a:xfrm>
            <a:off x="8690483" y="4899007"/>
            <a:ext cx="344620" cy="3719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50000"/>
            </a:pPr>
            <a:r>
              <a:rPr lang="fr-BE" sz="1400" dirty="0">
                <a:solidFill>
                  <a:srgbClr val="4472C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</a:p>
        </p:txBody>
      </p:sp>
      <p:sp>
        <p:nvSpPr>
          <p:cNvPr id="38" name="Rectangle 1">
            <a:extLst>
              <a:ext uri="{FF2B5EF4-FFF2-40B4-BE49-F238E27FC236}">
                <a16:creationId xmlns:a16="http://schemas.microsoft.com/office/drawing/2014/main" id="{1695F509-FC36-4083-87F7-B1ED90E62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029" y="4510063"/>
            <a:ext cx="2479316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Market Analysis</a:t>
            </a:r>
          </a:p>
          <a:p>
            <a:pPr lvl="0"/>
            <a:endParaRPr lang="en-US" altLang="fr-FR" sz="2000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SWOT</a:t>
            </a:r>
          </a:p>
          <a:p>
            <a:pPr lvl="0"/>
            <a:r>
              <a:rPr lang="en-US" altLang="fr-FR" sz="16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S</a:t>
            </a:r>
            <a:r>
              <a:rPr lang="en-US" altLang="fr-FR" sz="16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trengths</a:t>
            </a:r>
          </a:p>
          <a:p>
            <a:pPr lvl="0"/>
            <a:r>
              <a:rPr lang="en-US" altLang="fr-FR" sz="16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W</a:t>
            </a:r>
            <a:r>
              <a:rPr lang="en-US" altLang="fr-FR" sz="16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eaknesses</a:t>
            </a:r>
          </a:p>
          <a:p>
            <a:pPr lvl="0"/>
            <a:r>
              <a:rPr lang="en-US" altLang="fr-FR" sz="16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O</a:t>
            </a:r>
            <a:r>
              <a:rPr lang="en-US" altLang="fr-FR" sz="16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pportunities</a:t>
            </a:r>
          </a:p>
          <a:p>
            <a:pPr lvl="0"/>
            <a:r>
              <a:rPr lang="en-US" altLang="fr-FR" sz="1600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T</a:t>
            </a:r>
            <a:r>
              <a:rPr lang="en-US" altLang="fr-FR" sz="1600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hreats</a:t>
            </a:r>
          </a:p>
        </p:txBody>
      </p:sp>
    </p:spTree>
    <p:extLst>
      <p:ext uri="{BB962C8B-B14F-4D97-AF65-F5344CB8AC3E}">
        <p14:creationId xmlns:p14="http://schemas.microsoft.com/office/powerpoint/2010/main" val="21058233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40577"/>
            <a:ext cx="1137087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assesment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clarification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29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ovéPole 5">
            <a:extLst>
              <a:ext uri="{FF2B5EF4-FFF2-40B4-BE49-F238E27FC236}">
                <a16:creationId xmlns:a16="http://schemas.microsoft.com/office/drawing/2014/main" id="{087A5D7D-79C9-458B-9B1A-FAA89A3916CC}"/>
              </a:ext>
            </a:extLst>
          </p:cNvPr>
          <p:cNvSpPr txBox="1"/>
          <p:nvPr/>
        </p:nvSpPr>
        <p:spPr>
          <a:xfrm>
            <a:off x="9664995" y="1702146"/>
            <a:ext cx="252700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1</a:t>
            </a:r>
          </a:p>
          <a:p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November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A32D345-DF96-42BE-9D2E-4B9DBFFE7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621684"/>
              </p:ext>
            </p:extLst>
          </p:nvPr>
        </p:nvGraphicFramePr>
        <p:xfrm>
          <a:off x="2208363" y="2773338"/>
          <a:ext cx="9525440" cy="3080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7916">
                  <a:extLst>
                    <a:ext uri="{9D8B030D-6E8A-4147-A177-3AD203B41FA5}">
                      <a16:colId xmlns:a16="http://schemas.microsoft.com/office/drawing/2014/main" val="3555880889"/>
                    </a:ext>
                  </a:extLst>
                </a:gridCol>
                <a:gridCol w="1550376">
                  <a:extLst>
                    <a:ext uri="{9D8B030D-6E8A-4147-A177-3AD203B41FA5}">
                      <a16:colId xmlns:a16="http://schemas.microsoft.com/office/drawing/2014/main" val="3135661935"/>
                    </a:ext>
                  </a:extLst>
                </a:gridCol>
                <a:gridCol w="1739287">
                  <a:extLst>
                    <a:ext uri="{9D8B030D-6E8A-4147-A177-3AD203B41FA5}">
                      <a16:colId xmlns:a16="http://schemas.microsoft.com/office/drawing/2014/main" val="3553438466"/>
                    </a:ext>
                  </a:extLst>
                </a:gridCol>
                <a:gridCol w="1739287">
                  <a:extLst>
                    <a:ext uri="{9D8B030D-6E8A-4147-A177-3AD203B41FA5}">
                      <a16:colId xmlns:a16="http://schemas.microsoft.com/office/drawing/2014/main" val="3262019029"/>
                    </a:ext>
                  </a:extLst>
                </a:gridCol>
                <a:gridCol w="1739287">
                  <a:extLst>
                    <a:ext uri="{9D8B030D-6E8A-4147-A177-3AD203B41FA5}">
                      <a16:colId xmlns:a16="http://schemas.microsoft.com/office/drawing/2014/main" val="3949310004"/>
                    </a:ext>
                  </a:extLst>
                </a:gridCol>
                <a:gridCol w="1739287">
                  <a:extLst>
                    <a:ext uri="{9D8B030D-6E8A-4147-A177-3AD203B41FA5}">
                      <a16:colId xmlns:a16="http://schemas.microsoft.com/office/drawing/2014/main" val="283614685"/>
                    </a:ext>
                  </a:extLst>
                </a:gridCol>
              </a:tblGrid>
              <a:tr h="807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Milestone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Project Management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Communication - Intercultural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Business - Marketing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Industrial Design - Art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Engineering Design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4177653006"/>
                  </a:ext>
                </a:extLst>
              </a:tr>
              <a:tr h="2153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Check</a:t>
                      </a:r>
                      <a:br>
                        <a:rPr lang="fr-BE" sz="1600" dirty="0">
                          <a:effectLst/>
                        </a:rPr>
                      </a:br>
                      <a:r>
                        <a:rPr lang="fr-BE" sz="1600" dirty="0">
                          <a:effectLst/>
                        </a:rPr>
                        <a:t>Point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600" dirty="0">
                        <a:effectLst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Plan of progress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- vision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preliminary definition of additive demands and supply to our project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Diary reflection on communication and intercultural aspects in virtual teams: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cultural identity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Media Synchronicity Theory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Stakeholders identification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Market research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- setting economic targets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 - market analysis with a focus on competitive or related products</a:t>
                      </a:r>
                      <a:br>
                        <a:rPr lang="en-GB" sz="1400" dirty="0">
                          <a:effectLst/>
                        </a:rPr>
                      </a:b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Design study </a:t>
                      </a:r>
                      <a:endParaRPr lang="fr-BE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 competitive</a:t>
                      </a:r>
                      <a:endParaRPr lang="fr-BE" sz="1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- expected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Elaboration the problem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State-of-the-art (partial) (SWOT of competitive products, analysis of patents, ...)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Potential innovation space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Requirements specifications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2795216648"/>
                  </a:ext>
                </a:extLst>
              </a:tr>
            </a:tbl>
          </a:graphicData>
        </a:graphic>
      </p:graphicFrame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8667738E-DB84-43E8-BDDD-DD2E5B6B2947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Needs</a:t>
            </a:r>
            <a:r>
              <a:rPr lang="fr-BE" b="1" dirty="0"/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36BF40A-C412-430A-B8DB-A6AADC498905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/>
              <a:t>Functional</a:t>
            </a:r>
            <a:r>
              <a:rPr lang="fr-BE" b="1" dirty="0"/>
              <a:t> </a:t>
            </a:r>
            <a:r>
              <a:rPr lang="fr-BE" b="1" dirty="0" err="1"/>
              <a:t>specifications</a:t>
            </a:r>
            <a:endParaRPr lang="fr-BE" b="1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1AEAF9E-D159-464E-AED5-7DDEB0A3254C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01E4B2B-414F-4EE6-B11A-FF1A34470D8D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1F89E5B4-3DD2-4E35-83DC-A52BD2841F2A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8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C688810-A851-6E4B-A440-790DC14E8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0"/>
            <a:ext cx="12196482" cy="68580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1A92EC0-5C28-424D-96BD-29FCB4FE6FEB}"/>
              </a:ext>
            </a:extLst>
          </p:cNvPr>
          <p:cNvSpPr txBox="1"/>
          <p:nvPr/>
        </p:nvSpPr>
        <p:spPr>
          <a:xfrm>
            <a:off x="327992" y="2010113"/>
            <a:ext cx="11728174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to the Engineering Design Process</a:t>
            </a:r>
          </a:p>
        </p:txBody>
      </p:sp>
      <p:sp>
        <p:nvSpPr>
          <p:cNvPr id="4" name="Espace réservé du pied de page 1">
            <a:extLst>
              <a:ext uri="{FF2B5EF4-FFF2-40B4-BE49-F238E27FC236}">
                <a16:creationId xmlns:a16="http://schemas.microsoft.com/office/drawing/2014/main" id="{A8F86344-413E-4899-9793-774EC7889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2">
            <a:extLst>
              <a:ext uri="{FF2B5EF4-FFF2-40B4-BE49-F238E27FC236}">
                <a16:creationId xmlns:a16="http://schemas.microsoft.com/office/drawing/2014/main" id="{994A96D3-4444-44AD-BCE9-DE80DC73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841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78475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 Design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30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8FE5D9D-CA2D-4E88-BC16-CB14E176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0604" y="2687613"/>
            <a:ext cx="765191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Express functions </a:t>
            </a:r>
          </a:p>
          <a:p>
            <a:pPr lvl="0"/>
            <a:endParaRPr lang="en-GB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Kinematic architecture</a:t>
            </a: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Industrial design - Art</a:t>
            </a:r>
          </a:p>
          <a:p>
            <a:pPr lvl="0"/>
            <a:endParaRPr lang="en-GB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Functions lead to selection of components</a:t>
            </a:r>
          </a:p>
          <a:p>
            <a:pPr lvl="0"/>
            <a:r>
              <a:rPr lang="en-GB" altLang="fr-FR" sz="2000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(General rule: one function - one component)</a:t>
            </a:r>
          </a:p>
          <a:p>
            <a:pPr lvl="0"/>
            <a:endParaRPr lang="en-GB" altLang="fr-FR" sz="2000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First sketches and drawings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5C1301-6B83-408A-8485-6EB4DF94A349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12E215B-B349-4891-8D8E-B0BA39117F44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7F097DD-7317-4587-B409-73A4806A3954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chemeClr val="bg1"/>
                </a:solidFill>
              </a:rPr>
              <a:t>Conceptual</a:t>
            </a:r>
            <a:r>
              <a:rPr lang="fr-BE" b="1" dirty="0">
                <a:solidFill>
                  <a:schemeClr val="bg1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2AD7830-53F2-46A0-838B-35B942B31814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BD7670-08C1-4B31-A52E-8A5ADA907EE6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9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54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31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2B5A94B-D2D3-4779-B5DD-AB489B3489B4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31C4314-2042-488B-8D51-DF114BBB6BE0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C44839F-73E0-450C-8CF4-64FE6EF2DC05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chemeClr val="bg1"/>
                </a:solidFill>
              </a:rPr>
              <a:t>Conceptual</a:t>
            </a:r>
            <a:r>
              <a:rPr lang="fr-BE" b="1" dirty="0">
                <a:solidFill>
                  <a:schemeClr val="bg1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7D94224-9069-40EA-8AC5-411215FE224D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4183DC4-56BA-411F-8413-0EB3D2A2EC39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Final </a:t>
            </a:r>
            <a:r>
              <a:rPr lang="fr-BE" b="1" dirty="0" err="1">
                <a:solidFill>
                  <a:srgbClr val="CDC8D2"/>
                </a:solidFill>
              </a:rPr>
              <a:t>Elaboration</a:t>
            </a:r>
            <a:endParaRPr lang="fr-BE" b="1" dirty="0">
              <a:solidFill>
                <a:srgbClr val="CDC8D2"/>
              </a:solidFill>
            </a:endParaRPr>
          </a:p>
        </p:txBody>
      </p:sp>
      <p:pic>
        <p:nvPicPr>
          <p:cNvPr id="4" name="MUPIC_ConceptualDesign">
            <a:hlinkClick r:id="" action="ppaction://media"/>
            <a:extLst>
              <a:ext uri="{FF2B5EF4-FFF2-40B4-BE49-F238E27FC236}">
                <a16:creationId xmlns:a16="http://schemas.microsoft.com/office/drawing/2014/main" id="{0A8B8161-4F02-4E88-9C5E-78ED7572D3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27978" y="2605000"/>
            <a:ext cx="6233622" cy="350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3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1121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40577"/>
            <a:ext cx="1137087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 Design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32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ovéPole 5">
            <a:extLst>
              <a:ext uri="{FF2B5EF4-FFF2-40B4-BE49-F238E27FC236}">
                <a16:creationId xmlns:a16="http://schemas.microsoft.com/office/drawing/2014/main" id="{087A5D7D-79C9-458B-9B1A-FAA89A3916CC}"/>
              </a:ext>
            </a:extLst>
          </p:cNvPr>
          <p:cNvSpPr txBox="1"/>
          <p:nvPr/>
        </p:nvSpPr>
        <p:spPr>
          <a:xfrm>
            <a:off x="10072893" y="1702146"/>
            <a:ext cx="211910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2 </a:t>
            </a:r>
            <a:r>
              <a:rPr lang="fr-BE" b="1" dirty="0" err="1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December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A32D345-DF96-42BE-9D2E-4B9DBFFE7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312109"/>
              </p:ext>
            </p:extLst>
          </p:nvPr>
        </p:nvGraphicFramePr>
        <p:xfrm>
          <a:off x="2203533" y="2575628"/>
          <a:ext cx="9693814" cy="3868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5909">
                  <a:extLst>
                    <a:ext uri="{9D8B030D-6E8A-4147-A177-3AD203B41FA5}">
                      <a16:colId xmlns:a16="http://schemas.microsoft.com/office/drawing/2014/main" val="3555880889"/>
                    </a:ext>
                  </a:extLst>
                </a:gridCol>
                <a:gridCol w="1577781">
                  <a:extLst>
                    <a:ext uri="{9D8B030D-6E8A-4147-A177-3AD203B41FA5}">
                      <a16:colId xmlns:a16="http://schemas.microsoft.com/office/drawing/2014/main" val="3135661935"/>
                    </a:ext>
                  </a:extLst>
                </a:gridCol>
                <a:gridCol w="1770031">
                  <a:extLst>
                    <a:ext uri="{9D8B030D-6E8A-4147-A177-3AD203B41FA5}">
                      <a16:colId xmlns:a16="http://schemas.microsoft.com/office/drawing/2014/main" val="3553438466"/>
                    </a:ext>
                  </a:extLst>
                </a:gridCol>
                <a:gridCol w="1770031">
                  <a:extLst>
                    <a:ext uri="{9D8B030D-6E8A-4147-A177-3AD203B41FA5}">
                      <a16:colId xmlns:a16="http://schemas.microsoft.com/office/drawing/2014/main" val="3262019029"/>
                    </a:ext>
                  </a:extLst>
                </a:gridCol>
                <a:gridCol w="1770031">
                  <a:extLst>
                    <a:ext uri="{9D8B030D-6E8A-4147-A177-3AD203B41FA5}">
                      <a16:colId xmlns:a16="http://schemas.microsoft.com/office/drawing/2014/main" val="3949310004"/>
                    </a:ext>
                  </a:extLst>
                </a:gridCol>
                <a:gridCol w="1770031">
                  <a:extLst>
                    <a:ext uri="{9D8B030D-6E8A-4147-A177-3AD203B41FA5}">
                      <a16:colId xmlns:a16="http://schemas.microsoft.com/office/drawing/2014/main" val="283614685"/>
                    </a:ext>
                  </a:extLst>
                </a:gridCol>
              </a:tblGrid>
              <a:tr h="829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Milestone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Project Management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Communication - </a:t>
                      </a:r>
                      <a:r>
                        <a:rPr lang="fr-BE" sz="1600" dirty="0" err="1">
                          <a:effectLst/>
                        </a:rPr>
                        <a:t>Intercultural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Business - Marketing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Industrial Design - Art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Engineering Design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4177653006"/>
                  </a:ext>
                </a:extLst>
              </a:tr>
              <a:tr h="3038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Check</a:t>
                      </a:r>
                      <a:br>
                        <a:rPr lang="fr-BE" sz="1600" dirty="0">
                          <a:effectLst/>
                        </a:rPr>
                      </a:br>
                      <a:r>
                        <a:rPr lang="fr-BE" sz="1600" dirty="0">
                          <a:effectLst/>
                        </a:rPr>
                        <a:t>Point 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600" dirty="0">
                        <a:effectLst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Layout of the project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 load optimization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progress expectation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fr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BE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intermediate</a:t>
                      </a:r>
                      <a:r>
                        <a:rPr lang="fr-B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report)</a:t>
                      </a: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Diary reflection on communication and intercultural aspects in virtual teams: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communicative styles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trust and conflict management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err="1">
                          <a:effectLst/>
                        </a:rPr>
                        <a:t>Adding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product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requirements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based</a:t>
                      </a:r>
                      <a:r>
                        <a:rPr lang="fr-BE" sz="1400" dirty="0">
                          <a:effectLst/>
                        </a:rPr>
                        <a:t> in the « </a:t>
                      </a:r>
                      <a:r>
                        <a:rPr lang="fr-BE" sz="1400" dirty="0" err="1">
                          <a:effectLst/>
                        </a:rPr>
                        <a:t>market</a:t>
                      </a:r>
                      <a:r>
                        <a:rPr lang="fr-BE" sz="1400" dirty="0">
                          <a:effectLst/>
                        </a:rPr>
                        <a:t> » </a:t>
                      </a:r>
                      <a:r>
                        <a:rPr lang="fr-BE" sz="1400" dirty="0" err="1">
                          <a:effectLst/>
                        </a:rPr>
                        <a:t>analysis</a:t>
                      </a:r>
                      <a:r>
                        <a:rPr lang="fr-BE" sz="1400" dirty="0">
                          <a:effectLst/>
                        </a:rPr>
                        <a:t> (Must have – </a:t>
                      </a:r>
                      <a:r>
                        <a:rPr lang="fr-BE" sz="1400" dirty="0" err="1">
                          <a:effectLst/>
                        </a:rPr>
                        <a:t>Should</a:t>
                      </a:r>
                      <a:r>
                        <a:rPr lang="fr-BE" sz="1400" dirty="0">
                          <a:effectLst/>
                        </a:rPr>
                        <a:t> have – </a:t>
                      </a:r>
                      <a:r>
                        <a:rPr lang="fr-BE" sz="1400" dirty="0" err="1">
                          <a:effectLst/>
                        </a:rPr>
                        <a:t>Could</a:t>
                      </a:r>
                      <a:r>
                        <a:rPr lang="fr-BE" sz="1400" dirty="0">
                          <a:effectLst/>
                        </a:rPr>
                        <a:t> have – </a:t>
                      </a:r>
                      <a:r>
                        <a:rPr lang="fr-BE" sz="1400" dirty="0" err="1">
                          <a:effectLst/>
                        </a:rPr>
                        <a:t>Won’t</a:t>
                      </a:r>
                      <a:r>
                        <a:rPr lang="fr-BE" sz="1400" dirty="0">
                          <a:effectLst/>
                        </a:rPr>
                        <a:t> have)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>
                          <a:effectLst/>
                        </a:rPr>
                        <a:t>PESTEL </a:t>
                      </a:r>
                      <a:r>
                        <a:rPr lang="fr-BE" sz="1400" dirty="0" err="1">
                          <a:effectLst/>
                        </a:rPr>
                        <a:t>analysis</a:t>
                      </a: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>
                          <a:effectLst/>
                        </a:rPr>
                        <a:t>(</a:t>
                      </a:r>
                      <a:r>
                        <a:rPr lang="fr-BE" sz="1400" dirty="0" err="1">
                          <a:effectLst/>
                        </a:rPr>
                        <a:t>intermediate</a:t>
                      </a:r>
                      <a:r>
                        <a:rPr lang="fr-BE" sz="1400" dirty="0">
                          <a:effectLst/>
                        </a:rPr>
                        <a:t> report)</a:t>
                      </a:r>
                      <a:br>
                        <a:rPr lang="en-GB" sz="1400" dirty="0">
                          <a:effectLst/>
                        </a:rPr>
                      </a:b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Draft Design Sketch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Rough concept of the presentation of project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(intermediate report)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State-of-the-art (final)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Conceptual Product Design (incl. Design alternatives, their SWOT evaluation and decision,(prediction of properties and performance is an inherent introductory part of the SWOT evaluation and decision) (intermediate report)</a:t>
                      </a: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2795216648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5DE4D22-8C98-41EA-9027-AD39D29F49C9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9C40A57-0CDF-4BD2-97EF-C71797E26810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5E8D9C5C-CACA-455F-83F6-90EAEF75CE6C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chemeClr val="bg1"/>
                </a:solidFill>
              </a:rPr>
              <a:t>Conceptual</a:t>
            </a:r>
            <a:r>
              <a:rPr lang="fr-BE" b="1" dirty="0">
                <a:solidFill>
                  <a:schemeClr val="bg1"/>
                </a:solidFill>
              </a:rPr>
              <a:t> Design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D98DE422-BB56-4FF6-A5A7-70FB1FD5D021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Product Design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E09E1EE-7177-419D-B280-29F8E193B558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70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78475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 Design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33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58FE5D9D-CA2D-4E88-BC16-CB14E176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0565" y="2721205"/>
            <a:ext cx="9584058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Iterative design procedure carried out in accordance to quality and competitive principles to reach a detail design where parts have been properly defined and embodied in a system, with manufacturing, assembly, cost, environmental and other relevant constraints that ought to be taken into account over the whole life cycle.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Continuous evaluation of the suitability of the (predicted) product functions and other properties comparing to the specified requirements and competitive products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B5C1301-6B83-408A-8485-6EB4DF94A349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12E215B-B349-4891-8D8E-B0BA39117F44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7F097DD-7317-4587-B409-73A4806A3954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2AD7830-53F2-46A0-838B-35B942B31814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CBD7670-08C1-4B31-A52E-8A5ADA907EE6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589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82" y="-2660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39605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34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0F8925-C515-4E02-9391-E6CAA8929011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4ECE183-8947-4C35-8E46-0EF11EB2AA50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97B1EC3-B3BD-4EEF-960C-7F94DC805C5B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23A828B1-13EF-46FD-B62F-BB2AB73842B1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Product Design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69AEBEC2-1C31-44CF-A928-CE438CD5FF5D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MUPIC_DetailDesign">
            <a:hlinkClick r:id="" action="ppaction://media"/>
            <a:extLst>
              <a:ext uri="{FF2B5EF4-FFF2-40B4-BE49-F238E27FC236}">
                <a16:creationId xmlns:a16="http://schemas.microsoft.com/office/drawing/2014/main" id="{6FB77B31-5B3C-4F0A-BDC4-F81EA68BB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92911" y="2344595"/>
            <a:ext cx="6563579" cy="369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5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1121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40577"/>
            <a:ext cx="1137087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 Design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35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ovéPole 5">
            <a:extLst>
              <a:ext uri="{FF2B5EF4-FFF2-40B4-BE49-F238E27FC236}">
                <a16:creationId xmlns:a16="http://schemas.microsoft.com/office/drawing/2014/main" id="{087A5D7D-79C9-458B-9B1A-FAA89A3916CC}"/>
              </a:ext>
            </a:extLst>
          </p:cNvPr>
          <p:cNvSpPr txBox="1"/>
          <p:nvPr/>
        </p:nvSpPr>
        <p:spPr>
          <a:xfrm>
            <a:off x="10072893" y="1702146"/>
            <a:ext cx="211910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Checkpoint 3 March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A32D345-DF96-42BE-9D2E-4B9DBFFE7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166470"/>
              </p:ext>
            </p:extLst>
          </p:nvPr>
        </p:nvGraphicFramePr>
        <p:xfrm>
          <a:off x="2292242" y="2519755"/>
          <a:ext cx="9620705" cy="39795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096">
                  <a:extLst>
                    <a:ext uri="{9D8B030D-6E8A-4147-A177-3AD203B41FA5}">
                      <a16:colId xmlns:a16="http://schemas.microsoft.com/office/drawing/2014/main" val="3555880889"/>
                    </a:ext>
                  </a:extLst>
                </a:gridCol>
                <a:gridCol w="1565881">
                  <a:extLst>
                    <a:ext uri="{9D8B030D-6E8A-4147-A177-3AD203B41FA5}">
                      <a16:colId xmlns:a16="http://schemas.microsoft.com/office/drawing/2014/main" val="3135661935"/>
                    </a:ext>
                  </a:extLst>
                </a:gridCol>
                <a:gridCol w="1756682">
                  <a:extLst>
                    <a:ext uri="{9D8B030D-6E8A-4147-A177-3AD203B41FA5}">
                      <a16:colId xmlns:a16="http://schemas.microsoft.com/office/drawing/2014/main" val="3553438466"/>
                    </a:ext>
                  </a:extLst>
                </a:gridCol>
                <a:gridCol w="1756682">
                  <a:extLst>
                    <a:ext uri="{9D8B030D-6E8A-4147-A177-3AD203B41FA5}">
                      <a16:colId xmlns:a16="http://schemas.microsoft.com/office/drawing/2014/main" val="3262019029"/>
                    </a:ext>
                  </a:extLst>
                </a:gridCol>
                <a:gridCol w="1756682">
                  <a:extLst>
                    <a:ext uri="{9D8B030D-6E8A-4147-A177-3AD203B41FA5}">
                      <a16:colId xmlns:a16="http://schemas.microsoft.com/office/drawing/2014/main" val="3949310004"/>
                    </a:ext>
                  </a:extLst>
                </a:gridCol>
                <a:gridCol w="1756682">
                  <a:extLst>
                    <a:ext uri="{9D8B030D-6E8A-4147-A177-3AD203B41FA5}">
                      <a16:colId xmlns:a16="http://schemas.microsoft.com/office/drawing/2014/main" val="283614685"/>
                    </a:ext>
                  </a:extLst>
                </a:gridCol>
              </a:tblGrid>
              <a:tr h="793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Milestone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Project Management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Communication - </a:t>
                      </a:r>
                      <a:r>
                        <a:rPr lang="fr-BE" sz="1600" dirty="0" err="1">
                          <a:effectLst/>
                        </a:rPr>
                        <a:t>Intercultural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Business - Marketing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Industrial Design - Art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Engineering Design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4177653006"/>
                  </a:ext>
                </a:extLst>
              </a:tr>
              <a:tr h="31299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Check</a:t>
                      </a:r>
                      <a:br>
                        <a:rPr lang="fr-BE" sz="1600" dirty="0">
                          <a:effectLst/>
                        </a:rPr>
                      </a:br>
                      <a:r>
                        <a:rPr lang="fr-BE" sz="1600" dirty="0">
                          <a:effectLst/>
                        </a:rPr>
                        <a:t>Point 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600" dirty="0">
                        <a:effectLst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Etablish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proper work progress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complete control structure and establish exact communication channels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Diary reflection on communication and intercultural aspects in virtual teams: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netiquette and ethical aspects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err="1">
                          <a:effectLst/>
                        </a:rPr>
                        <a:t>Cost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evaluation</a:t>
                      </a: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err="1">
                          <a:effectLst/>
                        </a:rPr>
                        <a:t>Quality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prediction</a:t>
                      </a:r>
                      <a:br>
                        <a:rPr lang="en-GB" sz="1400" dirty="0">
                          <a:effectLst/>
                        </a:rPr>
                      </a:b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>
                          <a:effectLst/>
                        </a:rPr>
                        <a:t>Consensus concept </a:t>
                      </a:r>
                      <a:r>
                        <a:rPr lang="fr-BE" sz="1400" dirty="0" err="1">
                          <a:effectLst/>
                        </a:rPr>
                        <a:t>with</a:t>
                      </a:r>
                      <a:r>
                        <a:rPr lang="fr-BE" sz="1400" dirty="0">
                          <a:effectLst/>
                        </a:rPr>
                        <a:t> construction and </a:t>
                      </a:r>
                      <a:r>
                        <a:rPr lang="fr-BE" sz="1400" dirty="0" err="1">
                          <a:effectLst/>
                        </a:rPr>
                        <a:t>economical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optimization</a:t>
                      </a:r>
                      <a:r>
                        <a:rPr lang="fr-BE" sz="1400" dirty="0">
                          <a:effectLst/>
                        </a:rPr>
                        <a:t> for the </a:t>
                      </a:r>
                      <a:r>
                        <a:rPr lang="fr-BE" sz="1400" dirty="0" err="1">
                          <a:effectLst/>
                        </a:rPr>
                        <a:t>preliminary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layout</a:t>
                      </a:r>
                      <a:endParaRPr lang="en-GB" sz="1400" dirty="0">
                        <a:effectLst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Constructional Product Design “1st iteration”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Innovation proposals based on the suboptimal conceptual alternatives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SWOT evaluation of the 1</a:t>
                      </a:r>
                      <a:r>
                        <a:rPr lang="en-US" sz="1400" baseline="30000" dirty="0">
                          <a:effectLst/>
                        </a:rPr>
                        <a:t>st</a:t>
                      </a:r>
                      <a:r>
                        <a:rPr lang="en-US" sz="1400" dirty="0">
                          <a:effectLst/>
                        </a:rPr>
                        <a:t> draft proposal (update of the prediction of properties and performance)</a:t>
                      </a: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2795216648"/>
                  </a:ext>
                </a:extLst>
              </a:tr>
            </a:tbl>
          </a:graphicData>
        </a:graphic>
      </p:graphicFrame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6484644-AB2F-4E71-8BB7-9D3F6AA03311}"/>
              </a:ext>
            </a:extLst>
          </p:cNvPr>
          <p:cNvSpPr/>
          <p:nvPr/>
        </p:nvSpPr>
        <p:spPr>
          <a:xfrm>
            <a:off x="362933" y="272896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09E1692-31DC-46BB-A412-DDFA1CC19085}"/>
              </a:ext>
            </a:extLst>
          </p:cNvPr>
          <p:cNvSpPr/>
          <p:nvPr/>
        </p:nvSpPr>
        <p:spPr>
          <a:xfrm>
            <a:off x="362933" y="3406676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68FC23A-5757-447F-A7EE-249034E6A1DA}"/>
              </a:ext>
            </a:extLst>
          </p:cNvPr>
          <p:cNvSpPr/>
          <p:nvPr/>
        </p:nvSpPr>
        <p:spPr>
          <a:xfrm>
            <a:off x="362933" y="408348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6C122F8-BA6E-4E27-9A77-F4A14DB7F83C}"/>
              </a:ext>
            </a:extLst>
          </p:cNvPr>
          <p:cNvSpPr/>
          <p:nvPr/>
        </p:nvSpPr>
        <p:spPr>
          <a:xfrm>
            <a:off x="362933" y="476030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380255CB-22ED-4E96-BE75-B91A03AE9CD7}"/>
              </a:ext>
            </a:extLst>
          </p:cNvPr>
          <p:cNvSpPr/>
          <p:nvPr/>
        </p:nvSpPr>
        <p:spPr>
          <a:xfrm>
            <a:off x="362933" y="543711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Final </a:t>
            </a:r>
            <a:r>
              <a:rPr lang="fr-BE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Elaboration</a:t>
            </a:r>
            <a:endParaRPr lang="fr-B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79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2660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408323" y="144117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36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754EE3-AC3C-4512-A718-1D8B11BB63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077" y="2452945"/>
            <a:ext cx="5383658" cy="37368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E757DF-2965-4FA4-99D7-68F245C7F8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114" y="2360201"/>
            <a:ext cx="2850622" cy="3862277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7A80E70-0175-4538-A2AC-37B0651B3AA6}"/>
              </a:ext>
            </a:extLst>
          </p:cNvPr>
          <p:cNvSpPr/>
          <p:nvPr/>
        </p:nvSpPr>
        <p:spPr>
          <a:xfrm>
            <a:off x="250795" y="265995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C324382-55F7-41E5-A1E8-D1A910CCF384}"/>
              </a:ext>
            </a:extLst>
          </p:cNvPr>
          <p:cNvSpPr/>
          <p:nvPr/>
        </p:nvSpPr>
        <p:spPr>
          <a:xfrm>
            <a:off x="250795" y="333766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13369D2-9077-4B81-9585-1EFAEFC1BEC6}"/>
              </a:ext>
            </a:extLst>
          </p:cNvPr>
          <p:cNvSpPr/>
          <p:nvPr/>
        </p:nvSpPr>
        <p:spPr>
          <a:xfrm>
            <a:off x="250795" y="401448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9DDA03EF-C86C-474D-8554-12259AAF7E8B}"/>
              </a:ext>
            </a:extLst>
          </p:cNvPr>
          <p:cNvSpPr/>
          <p:nvPr/>
        </p:nvSpPr>
        <p:spPr>
          <a:xfrm>
            <a:off x="250795" y="469129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3EEC17-4394-4679-9F34-054AFE5DE8D7}"/>
              </a:ext>
            </a:extLst>
          </p:cNvPr>
          <p:cNvSpPr/>
          <p:nvPr/>
        </p:nvSpPr>
        <p:spPr>
          <a:xfrm>
            <a:off x="250795" y="5368104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Final </a:t>
            </a:r>
            <a:r>
              <a:rPr lang="fr-BE" b="1" dirty="0" err="1">
                <a:solidFill>
                  <a:schemeClr val="bg1"/>
                </a:solidFill>
              </a:rPr>
              <a:t>Elaboration</a:t>
            </a:r>
            <a:endParaRPr lang="fr-B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263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88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362933" y="1532190"/>
            <a:ext cx="1137087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 Illustration of the Design Process</a:t>
            </a:r>
          </a:p>
          <a:p>
            <a:r>
              <a:rPr lang="en-US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Remotely Operated Vehicle (ROV) Submarine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37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DAF6F957-A577-4BCB-A332-37D34C98D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0565" y="2633694"/>
            <a:ext cx="9584058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4042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Prototyping (manufacturing and assembly)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Tests (on components and prototype)</a:t>
            </a: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Documentation and communication</a:t>
            </a:r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endParaRPr lang="en-US" altLang="fr-FR" sz="20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altLang="fr-FR" sz="20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See the full video on</a:t>
            </a:r>
          </a:p>
        </p:txBody>
      </p:sp>
      <p:pic>
        <p:nvPicPr>
          <p:cNvPr id="3074" name="Picture 2" descr="Résultat de recherche d'images pour &quot;youtube&quot;">
            <a:hlinkClick r:id="rId5"/>
            <a:extLst>
              <a:ext uri="{FF2B5EF4-FFF2-40B4-BE49-F238E27FC236}">
                <a16:creationId xmlns:a16="http://schemas.microsoft.com/office/drawing/2014/main" id="{2881EED9-868F-421E-9F5C-222B21191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773" y="4349919"/>
            <a:ext cx="1466491" cy="58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3CF4216-D9CE-4BB0-83BD-9B91A3DD7E3F}"/>
              </a:ext>
            </a:extLst>
          </p:cNvPr>
          <p:cNvSpPr/>
          <p:nvPr/>
        </p:nvSpPr>
        <p:spPr>
          <a:xfrm>
            <a:off x="250795" y="265995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DBF782C-F4CB-403F-A404-31B2E5398D34}"/>
              </a:ext>
            </a:extLst>
          </p:cNvPr>
          <p:cNvSpPr/>
          <p:nvPr/>
        </p:nvSpPr>
        <p:spPr>
          <a:xfrm>
            <a:off x="250795" y="333766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8C1896B6-F5EB-4189-8A84-E3D1BF994D8E}"/>
              </a:ext>
            </a:extLst>
          </p:cNvPr>
          <p:cNvSpPr/>
          <p:nvPr/>
        </p:nvSpPr>
        <p:spPr>
          <a:xfrm>
            <a:off x="250795" y="401448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F0F792C-2DAD-43D2-BE4F-45D80EEDBA81}"/>
              </a:ext>
            </a:extLst>
          </p:cNvPr>
          <p:cNvSpPr/>
          <p:nvPr/>
        </p:nvSpPr>
        <p:spPr>
          <a:xfrm>
            <a:off x="250795" y="469129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23545CE2-274E-4753-A89C-D0CBADCB54A3}"/>
              </a:ext>
            </a:extLst>
          </p:cNvPr>
          <p:cNvSpPr/>
          <p:nvPr/>
        </p:nvSpPr>
        <p:spPr>
          <a:xfrm>
            <a:off x="250795" y="5368104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Final </a:t>
            </a:r>
            <a:r>
              <a:rPr lang="fr-BE" b="1" dirty="0" err="1">
                <a:solidFill>
                  <a:schemeClr val="bg1"/>
                </a:solidFill>
              </a:rPr>
              <a:t>Elaboration</a:t>
            </a:r>
            <a:endParaRPr lang="fr-B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15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1121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94654" y="1540577"/>
            <a:ext cx="1137087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Timeline of a design process :</a:t>
            </a:r>
          </a:p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Product Design of 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</a:t>
            </a: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38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ovéPole 5">
            <a:extLst>
              <a:ext uri="{FF2B5EF4-FFF2-40B4-BE49-F238E27FC236}">
                <a16:creationId xmlns:a16="http://schemas.microsoft.com/office/drawing/2014/main" id="{087A5D7D-79C9-458B-9B1A-FAA89A3916CC}"/>
              </a:ext>
            </a:extLst>
          </p:cNvPr>
          <p:cNvSpPr txBox="1"/>
          <p:nvPr/>
        </p:nvSpPr>
        <p:spPr>
          <a:xfrm>
            <a:off x="9488689" y="1846253"/>
            <a:ext cx="273744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b="1" dirty="0">
                <a:solidFill>
                  <a:srgbClr val="D175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 Presentation May</a:t>
            </a:r>
            <a:endParaRPr lang="cs-CZ" b="1" dirty="0">
              <a:solidFill>
                <a:srgbClr val="D175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A32D345-DF96-42BE-9D2E-4B9DBFFE7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712595"/>
              </p:ext>
            </p:extLst>
          </p:nvPr>
        </p:nvGraphicFramePr>
        <p:xfrm>
          <a:off x="2081468" y="2637195"/>
          <a:ext cx="10047269" cy="3754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8328">
                  <a:extLst>
                    <a:ext uri="{9D8B030D-6E8A-4147-A177-3AD203B41FA5}">
                      <a16:colId xmlns:a16="http://schemas.microsoft.com/office/drawing/2014/main" val="3555880889"/>
                    </a:ext>
                  </a:extLst>
                </a:gridCol>
                <a:gridCol w="1460661">
                  <a:extLst>
                    <a:ext uri="{9D8B030D-6E8A-4147-A177-3AD203B41FA5}">
                      <a16:colId xmlns:a16="http://schemas.microsoft.com/office/drawing/2014/main" val="3135661935"/>
                    </a:ext>
                  </a:extLst>
                </a:gridCol>
                <a:gridCol w="1834570">
                  <a:extLst>
                    <a:ext uri="{9D8B030D-6E8A-4147-A177-3AD203B41FA5}">
                      <a16:colId xmlns:a16="http://schemas.microsoft.com/office/drawing/2014/main" val="3553438466"/>
                    </a:ext>
                  </a:extLst>
                </a:gridCol>
                <a:gridCol w="1834570">
                  <a:extLst>
                    <a:ext uri="{9D8B030D-6E8A-4147-A177-3AD203B41FA5}">
                      <a16:colId xmlns:a16="http://schemas.microsoft.com/office/drawing/2014/main" val="3262019029"/>
                    </a:ext>
                  </a:extLst>
                </a:gridCol>
                <a:gridCol w="1834570">
                  <a:extLst>
                    <a:ext uri="{9D8B030D-6E8A-4147-A177-3AD203B41FA5}">
                      <a16:colId xmlns:a16="http://schemas.microsoft.com/office/drawing/2014/main" val="3949310004"/>
                    </a:ext>
                  </a:extLst>
                </a:gridCol>
                <a:gridCol w="1834570">
                  <a:extLst>
                    <a:ext uri="{9D8B030D-6E8A-4147-A177-3AD203B41FA5}">
                      <a16:colId xmlns:a16="http://schemas.microsoft.com/office/drawing/2014/main" val="283614685"/>
                    </a:ext>
                  </a:extLst>
                </a:gridCol>
              </a:tblGrid>
              <a:tr h="568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Milestone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Project Management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Communication - </a:t>
                      </a:r>
                      <a:r>
                        <a:rPr lang="fr-BE" sz="1600" dirty="0" err="1">
                          <a:effectLst/>
                        </a:rPr>
                        <a:t>Intercultural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Business - Marketing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Industrial Design - Art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>
                          <a:effectLst/>
                        </a:rPr>
                        <a:t>Engineering Design</a:t>
                      </a:r>
                      <a:endParaRPr lang="fr-B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4177653006"/>
                  </a:ext>
                </a:extLst>
              </a:tr>
              <a:tr h="3085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600" dirty="0">
                          <a:effectLst/>
                        </a:rPr>
                        <a:t>Final </a:t>
                      </a:r>
                      <a:r>
                        <a:rPr lang="fr-BE" sz="1600" dirty="0" err="1">
                          <a:effectLst/>
                        </a:rPr>
                        <a:t>presentation</a:t>
                      </a:r>
                      <a:r>
                        <a:rPr lang="fr-BE" sz="1600" dirty="0">
                          <a:effectLst/>
                        </a:rPr>
                        <a:t> in front of the </a:t>
                      </a:r>
                      <a:r>
                        <a:rPr lang="fr-BE" sz="1600" dirty="0" err="1">
                          <a:effectLst/>
                        </a:rPr>
                        <a:t>customers</a:t>
                      </a:r>
                      <a:endParaRPr lang="fr-BE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600" dirty="0">
                        <a:effectLst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Evaluation of results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Evaluating and conclusion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Suggestion for improvements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Evaluation of reflections/learning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Setting new individual learning objectives</a:t>
                      </a: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err="1">
                          <a:effectLst/>
                        </a:rPr>
                        <a:t>Reflecting</a:t>
                      </a:r>
                      <a:r>
                        <a:rPr lang="fr-BE" sz="1400" dirty="0">
                          <a:effectLst/>
                        </a:rPr>
                        <a:t> of </a:t>
                      </a:r>
                      <a:r>
                        <a:rPr lang="fr-BE" sz="1400" dirty="0" err="1">
                          <a:effectLst/>
                        </a:rPr>
                        <a:t>benefits</a:t>
                      </a: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>
                          <a:effectLst/>
                        </a:rPr>
                        <a:t>Marketing </a:t>
                      </a:r>
                      <a:r>
                        <a:rPr lang="fr-BE" sz="1400" dirty="0" err="1">
                          <a:effectLst/>
                        </a:rPr>
                        <a:t>proposal</a:t>
                      </a: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BE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>
                          <a:effectLst/>
                        </a:rPr>
                        <a:t>Product </a:t>
                      </a:r>
                      <a:r>
                        <a:rPr lang="fr-BE" sz="1400" dirty="0" err="1">
                          <a:effectLst/>
                        </a:rPr>
                        <a:t>cost</a:t>
                      </a:r>
                      <a:r>
                        <a:rPr lang="fr-BE" sz="1400" dirty="0">
                          <a:effectLst/>
                        </a:rPr>
                        <a:t> </a:t>
                      </a:r>
                      <a:r>
                        <a:rPr lang="fr-BE" sz="1400" dirty="0" err="1">
                          <a:effectLst/>
                        </a:rPr>
                        <a:t>definition</a:t>
                      </a:r>
                      <a:br>
                        <a:rPr lang="en-GB" sz="1400" dirty="0">
                          <a:effectLst/>
                        </a:rPr>
                      </a:b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BE" sz="1400" dirty="0" err="1">
                          <a:effectLst/>
                        </a:rPr>
                        <a:t>Visualization</a:t>
                      </a:r>
                      <a:r>
                        <a:rPr lang="fr-BE" sz="1400" dirty="0">
                          <a:effectLst/>
                        </a:rPr>
                        <a:t> and final design </a:t>
                      </a:r>
                      <a:r>
                        <a:rPr lang="fr-BE" sz="1400" dirty="0" err="1">
                          <a:effectLst/>
                        </a:rPr>
                        <a:t>based</a:t>
                      </a:r>
                      <a:r>
                        <a:rPr lang="fr-BE" sz="1400" dirty="0">
                          <a:effectLst/>
                        </a:rPr>
                        <a:t> on final </a:t>
                      </a:r>
                      <a:r>
                        <a:rPr lang="fr-BE" sz="1400" dirty="0" err="1">
                          <a:effectLst/>
                        </a:rPr>
                        <a:t>proposals</a:t>
                      </a:r>
                      <a:endParaRPr lang="en-GB" sz="1400" dirty="0">
                        <a:effectLst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fr-B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60" marR="38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Detail Product Design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“Second iteration”:  definitive (dimensional) layout (including SWOT evaluation)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Completed design project documentation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 report including CAD models and drawings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</a:endParaRPr>
                    </a:p>
                  </a:txBody>
                  <a:tcPr marL="38060" marR="38060" marT="0" marB="0"/>
                </a:tc>
                <a:extLst>
                  <a:ext uri="{0D108BD9-81ED-4DB2-BD59-A6C34878D82A}">
                    <a16:rowId xmlns:a16="http://schemas.microsoft.com/office/drawing/2014/main" val="2795216648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C8A8E8E-BFAA-4B5E-9BA8-D4532507D892}"/>
              </a:ext>
            </a:extLst>
          </p:cNvPr>
          <p:cNvSpPr/>
          <p:nvPr/>
        </p:nvSpPr>
        <p:spPr>
          <a:xfrm>
            <a:off x="250795" y="265995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Needs</a:t>
            </a:r>
            <a:r>
              <a:rPr lang="fr-BE" b="1" dirty="0">
                <a:solidFill>
                  <a:srgbClr val="CDC8D2"/>
                </a:solidFill>
              </a:rPr>
              <a:t> Identification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ADA1ACD-7230-4B75-81D7-5F4D833B5EAD}"/>
              </a:ext>
            </a:extLst>
          </p:cNvPr>
          <p:cNvSpPr/>
          <p:nvPr/>
        </p:nvSpPr>
        <p:spPr>
          <a:xfrm>
            <a:off x="250795" y="3337668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Functional</a:t>
            </a:r>
            <a:r>
              <a:rPr lang="fr-BE" b="1" dirty="0">
                <a:solidFill>
                  <a:srgbClr val="CDC8D2"/>
                </a:solidFill>
              </a:rPr>
              <a:t> </a:t>
            </a:r>
            <a:r>
              <a:rPr lang="fr-BE" b="1" dirty="0" err="1">
                <a:solidFill>
                  <a:srgbClr val="CDC8D2"/>
                </a:solidFill>
              </a:rPr>
              <a:t>specifications</a:t>
            </a:r>
            <a:endParaRPr lang="fr-BE" b="1" dirty="0">
              <a:solidFill>
                <a:srgbClr val="CDC8D2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26EC52-591C-4871-8BF4-AD28DA184C40}"/>
              </a:ext>
            </a:extLst>
          </p:cNvPr>
          <p:cNvSpPr/>
          <p:nvPr/>
        </p:nvSpPr>
        <p:spPr>
          <a:xfrm>
            <a:off x="250795" y="4014480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err="1">
                <a:solidFill>
                  <a:srgbClr val="CDC8D2"/>
                </a:solidFill>
              </a:rPr>
              <a:t>Conceptual</a:t>
            </a:r>
            <a:r>
              <a:rPr lang="fr-BE" b="1" dirty="0">
                <a:solidFill>
                  <a:srgbClr val="CDC8D2"/>
                </a:solidFill>
              </a:rPr>
              <a:t> Design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97C592C-975D-40AB-82F5-4F4D863CA8ED}"/>
              </a:ext>
            </a:extLst>
          </p:cNvPr>
          <p:cNvSpPr/>
          <p:nvPr/>
        </p:nvSpPr>
        <p:spPr>
          <a:xfrm>
            <a:off x="250795" y="4691292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CDC8D2"/>
                </a:solidFill>
              </a:rPr>
              <a:t>Product Design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EDA2A70-83F4-4277-BA2C-0CB91B01309E}"/>
              </a:ext>
            </a:extLst>
          </p:cNvPr>
          <p:cNvSpPr/>
          <p:nvPr/>
        </p:nvSpPr>
        <p:spPr>
          <a:xfrm>
            <a:off x="250795" y="5368104"/>
            <a:ext cx="1650256" cy="553720"/>
          </a:xfrm>
          <a:prstGeom prst="roundRect">
            <a:avLst/>
          </a:prstGeom>
          <a:solidFill>
            <a:srgbClr val="655A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Final </a:t>
            </a:r>
            <a:r>
              <a:rPr lang="fr-BE" b="1" dirty="0" err="1">
                <a:solidFill>
                  <a:schemeClr val="bg1"/>
                </a:solidFill>
              </a:rPr>
              <a:t>Elaboration</a:t>
            </a:r>
            <a:endParaRPr lang="fr-B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2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Contacts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EE2B59D-2906-444A-ABDD-B348BCF4A44C}"/>
              </a:ext>
            </a:extLst>
          </p:cNvPr>
          <p:cNvSpPr txBox="1"/>
          <p:nvPr/>
        </p:nvSpPr>
        <p:spPr>
          <a:xfrm>
            <a:off x="497852" y="2366451"/>
            <a:ext cx="111676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have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comments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or questions about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feel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free to contact by email: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39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ovéPole 6">
            <a:extLst>
              <a:ext uri="{FF2B5EF4-FFF2-40B4-BE49-F238E27FC236}">
                <a16:creationId xmlns:a16="http://schemas.microsoft.com/office/drawing/2014/main" id="{CB7E956A-6526-4601-9933-6B27F1CB79C3}"/>
              </a:ext>
            </a:extLst>
          </p:cNvPr>
          <p:cNvSpPr txBox="1"/>
          <p:nvPr/>
        </p:nvSpPr>
        <p:spPr>
          <a:xfrm>
            <a:off x="728762" y="2888073"/>
            <a:ext cx="11167673" cy="86728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Prof. Pierre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Dehombreux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(UMONS), 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pierre.dehombreux@umons.ac.be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50000"/>
              <a:buFont typeface="Verdana" panose="020B0604030504040204" pitchFamily="34" charset="0"/>
              <a:buChar char="●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Dr. Lucas Equeter (UMONS), 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lucas.equeter@umons.ac.be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ovéPole 6">
            <a:extLst>
              <a:ext uri="{FF2B5EF4-FFF2-40B4-BE49-F238E27FC236}">
                <a16:creationId xmlns:a16="http://schemas.microsoft.com/office/drawing/2014/main" id="{869FFE87-F695-48F2-9A36-B6B35CA6F13C}"/>
              </a:ext>
            </a:extLst>
          </p:cNvPr>
          <p:cNvSpPr txBox="1"/>
          <p:nvPr/>
        </p:nvSpPr>
        <p:spPr>
          <a:xfrm>
            <a:off x="817891" y="4362307"/>
            <a:ext cx="111676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Thank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your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attention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ovéPole 6">
            <a:extLst>
              <a:ext uri="{FF2B5EF4-FFF2-40B4-BE49-F238E27FC236}">
                <a16:creationId xmlns:a16="http://schemas.microsoft.com/office/drawing/2014/main" id="{5845854A-694C-477E-9025-1AF13124882B}"/>
              </a:ext>
            </a:extLst>
          </p:cNvPr>
          <p:cNvSpPr txBox="1"/>
          <p:nvPr/>
        </p:nvSpPr>
        <p:spPr>
          <a:xfrm>
            <a:off x="817890" y="5200084"/>
            <a:ext cx="111676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Thanks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for UWB and Prof. Stanislav Hosnedl and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team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13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794328" y="2664048"/>
            <a:ext cx="11167673" cy="3775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Ø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 life cycle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Ø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 Process as 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solving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scheme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Ø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main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a design process (Clarification –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Conceptual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design – Product design)</a:t>
            </a:r>
          </a:p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Hospital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student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at UWB </a:t>
            </a:r>
            <a:endParaRPr lang="fr-BE" cap="small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cap="smal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A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irbus A380 (large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A r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emotely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operated underwater vehicle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(ROV) –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at UMONS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Ø"/>
            </a:pP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Schedules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milestones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6E56538C-2F03-4C72-AFEB-57B33F773436}"/>
              </a:ext>
            </a:extLst>
          </p:cNvPr>
          <p:cNvSpPr txBox="1"/>
          <p:nvPr/>
        </p:nvSpPr>
        <p:spPr>
          <a:xfrm>
            <a:off x="229999" y="1545306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 to the Engineering Design Process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ovéPole 6">
            <a:extLst>
              <a:ext uri="{FF2B5EF4-FFF2-40B4-BE49-F238E27FC236}">
                <a16:creationId xmlns:a16="http://schemas.microsoft.com/office/drawing/2014/main" id="{B8DD61BC-43FE-4A8F-B593-6DD7C4257358}"/>
              </a:ext>
            </a:extLst>
          </p:cNvPr>
          <p:cNvSpPr txBox="1"/>
          <p:nvPr/>
        </p:nvSpPr>
        <p:spPr>
          <a:xfrm>
            <a:off x="229999" y="2111174"/>
            <a:ext cx="11167673" cy="4517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about: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46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References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EE2B59D-2906-444A-ABDD-B348BCF4A44C}"/>
              </a:ext>
            </a:extLst>
          </p:cNvPr>
          <p:cNvSpPr txBox="1"/>
          <p:nvPr/>
        </p:nvSpPr>
        <p:spPr>
          <a:xfrm>
            <a:off x="526474" y="2206919"/>
            <a:ext cx="10834736" cy="50783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[eder2010] Eder, W. Ernst and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Hosnedl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Stanislav (University of West Bohemia)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Hosnedl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2010. Introduction to Design Engineering. Boca Raton: CRC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[magr1997]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Magrab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Edward B. 1997. Integrated Product and Process Design and Development. The Product Realization Process. CRC Press.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[pahl1996]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Pahl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Gerhard and Wolfgang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Beitz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1996. Engineering Design. A Systematic Approach. 2nd ed. London: Springer.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[samu1999] Samuel, Andrew, and John Weir. 1999. Introduction to Engineering Design - Modelling, Synthesis and Problem Solving Strategies. Butterworth Heinemann.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[ullm2009] Ullman, David G. 2009. The Mechanical Design Process. 4th ed. McGraw-Hill.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[vola1999]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Voland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Gerard. 1999. Engineering by Design. 1st ed. Addison-Wesley.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40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1111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8583560" y="175203"/>
            <a:ext cx="360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i="1" dirty="0" err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</a:t>
            </a:r>
            <a:r>
              <a:rPr lang="fr-BE" sz="2400" b="1" i="1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i="1" dirty="0" err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endParaRPr lang="cs-CZ" sz="2400" b="1" i="1" dirty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41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AE991EF6-5A75-44C8-96B9-FE0813A360C6}"/>
              </a:ext>
            </a:extLst>
          </p:cNvPr>
          <p:cNvSpPr txBox="1"/>
          <p:nvPr/>
        </p:nvSpPr>
        <p:spPr>
          <a:xfrm>
            <a:off x="294654" y="1679075"/>
            <a:ext cx="113708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endParaRPr lang="fr-BE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078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Activity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EE2B59D-2906-444A-ABDD-B348BCF4A44C}"/>
              </a:ext>
            </a:extLst>
          </p:cNvPr>
          <p:cNvSpPr txBox="1"/>
          <p:nvPr/>
        </p:nvSpPr>
        <p:spPr>
          <a:xfrm>
            <a:off x="229999" y="2413338"/>
            <a:ext cx="1152698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following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question:</a:t>
            </a:r>
          </a:p>
          <a:p>
            <a:endParaRPr lang="fr-B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makes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mechanical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design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different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software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</a:p>
          <a:p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Think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about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aspects (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management, design/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validation,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improvement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team management, documentation, ...)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42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4580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650260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Operands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Processes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EE2B59D-2906-444A-ABDD-B348BCF4A44C}"/>
              </a:ext>
            </a:extLst>
          </p:cNvPr>
          <p:cNvSpPr txBox="1"/>
          <p:nvPr/>
        </p:nvSpPr>
        <p:spPr>
          <a:xfrm>
            <a:off x="568818" y="2437752"/>
            <a:ext cx="784781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transforms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inanimate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(M),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(E), information (I), living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(L)</a:t>
            </a:r>
          </a:p>
          <a:p>
            <a:endParaRPr lang="fr-B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human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 information system, a management system and of course 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This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operands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different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43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9292E4-90E0-4290-887A-B7EADD8B3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007" y="2470196"/>
            <a:ext cx="3030175" cy="800424"/>
          </a:xfrm>
          <a:prstGeom prst="rect">
            <a:avLst/>
          </a:prstGeom>
        </p:spPr>
      </p:pic>
      <p:sp>
        <p:nvSpPr>
          <p:cNvPr id="8" name="TextovéPole 6">
            <a:extLst>
              <a:ext uri="{FF2B5EF4-FFF2-40B4-BE49-F238E27FC236}">
                <a16:creationId xmlns:a16="http://schemas.microsoft.com/office/drawing/2014/main" id="{B0783ED2-A632-4BF2-9B97-4B6F6CB0CAA0}"/>
              </a:ext>
            </a:extLst>
          </p:cNvPr>
          <p:cNvSpPr txBox="1"/>
          <p:nvPr/>
        </p:nvSpPr>
        <p:spPr>
          <a:xfrm>
            <a:off x="500973" y="4748318"/>
            <a:ext cx="115269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intensive care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technical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system (TS) and must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operator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the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operand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 patient and the process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could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X-Ray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examination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properties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upper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lower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body parts).</a:t>
            </a:r>
          </a:p>
        </p:txBody>
      </p:sp>
    </p:spTree>
    <p:extLst>
      <p:ext uri="{BB962C8B-B14F-4D97-AF65-F5344CB8AC3E}">
        <p14:creationId xmlns:p14="http://schemas.microsoft.com/office/powerpoint/2010/main" val="16077398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2327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44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EE3FF1D-7FB9-493A-BE4F-CE6A36088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464" y="1770980"/>
            <a:ext cx="5803071" cy="33160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FBAF8B-5653-49B3-99AE-144B71B880D9}"/>
              </a:ext>
            </a:extLst>
          </p:cNvPr>
          <p:cNvSpPr/>
          <p:nvPr/>
        </p:nvSpPr>
        <p:spPr>
          <a:xfrm>
            <a:off x="1580260" y="5263145"/>
            <a:ext cx="3425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 err="1"/>
              <a:t>from</a:t>
            </a:r>
            <a:r>
              <a:rPr lang="fr-BE" dirty="0"/>
              <a:t> Daniel M. </a:t>
            </a:r>
            <a:r>
              <a:rPr lang="fr-BE" dirty="0" err="1"/>
              <a:t>Sta.Maria</a:t>
            </a:r>
            <a:r>
              <a:rPr lang="fr-BE" dirty="0"/>
              <a:t> MTE 507</a:t>
            </a:r>
          </a:p>
        </p:txBody>
      </p:sp>
    </p:spTree>
    <p:extLst>
      <p:ext uri="{BB962C8B-B14F-4D97-AF65-F5344CB8AC3E}">
        <p14:creationId xmlns:p14="http://schemas.microsoft.com/office/powerpoint/2010/main" val="3258619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5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14973" y="2223398"/>
            <a:ext cx="11167673" cy="3775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  <a:buClr>
                <a:srgbClr val="E7901D"/>
              </a:buClr>
              <a:buSzPct val="100000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by ISO9000:2005 as 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classifed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as: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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hardware: tangible,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countable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quantity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(cars,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chocolate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bars,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building...)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"/>
            </a:pP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solid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liquid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gaseous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(bulk)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units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volume, mass,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etc... (fuel,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pellets, ...)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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software: intangible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objects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information (computer programs,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policies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...)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00000"/>
              <a:buFont typeface="Wingdings" panose="05000000000000000000" pitchFamily="2" charset="2"/>
              <a:buChar char="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service: intangible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results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an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activity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 process)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performed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the interface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between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supplier and a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customer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(training,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advertising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cleaning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...)</a:t>
            </a:r>
          </a:p>
          <a:p>
            <a:pPr marL="285750" indent="-285750">
              <a:lnSpc>
                <a:spcPct val="150000"/>
              </a:lnSpc>
              <a:buClr>
                <a:srgbClr val="E7901D"/>
              </a:buClr>
              <a:buSzPct val="100000"/>
              <a:buFontTx/>
              <a:buChar char="-"/>
            </a:pP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6E56538C-2F03-4C72-AFEB-57B33F773436}"/>
              </a:ext>
            </a:extLst>
          </p:cNvPr>
          <p:cNvSpPr txBox="1"/>
          <p:nvPr/>
        </p:nvSpPr>
        <p:spPr>
          <a:xfrm>
            <a:off x="229999" y="1545306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03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6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14973" y="2536025"/>
            <a:ext cx="11167673" cy="29447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 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6E56538C-2F03-4C72-AFEB-57B33F773436}"/>
              </a:ext>
            </a:extLst>
          </p:cNvPr>
          <p:cNvSpPr txBox="1"/>
          <p:nvPr/>
        </p:nvSpPr>
        <p:spPr>
          <a:xfrm>
            <a:off x="229999" y="1545306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 : global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overview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44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266020A-93DD-46AB-B22A-F69A46B8B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7763" y="1541974"/>
            <a:ext cx="3202753" cy="22709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7505"/>
            <a:ext cx="12196482" cy="6858000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7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14973" y="2120527"/>
            <a:ext cx="11167673" cy="3775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Planning (main objective for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kick-off)</a:t>
            </a:r>
          </a:p>
          <a:p>
            <a:pPr marL="800100" lvl="1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lphaLcPeriod"/>
            </a:pP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Identify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needs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clarification</a:t>
            </a:r>
          </a:p>
          <a:p>
            <a:pPr marL="800100" lvl="1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lphaLcPeriod"/>
            </a:pP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 for the design process (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assignments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ovéPole 5">
            <a:extLst>
              <a:ext uri="{FF2B5EF4-FFF2-40B4-BE49-F238E27FC236}">
                <a16:creationId xmlns:a16="http://schemas.microsoft.com/office/drawing/2014/main" id="{875A92DB-FE63-4F32-8B6B-0FC23D2C514E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4EAA45-2E6F-4A4A-85CE-4C7E23A703DD}"/>
              </a:ext>
            </a:extLst>
          </p:cNvPr>
          <p:cNvSpPr txBox="1"/>
          <p:nvPr/>
        </p:nvSpPr>
        <p:spPr>
          <a:xfrm>
            <a:off x="229999" y="6207798"/>
            <a:ext cx="2935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>
                <a:latin typeface="Verdana" panose="020B0604030504040204" pitchFamily="34" charset="0"/>
                <a:ea typeface="Verdana" panose="020B0604030504040204" pitchFamily="34" charset="0"/>
              </a:rPr>
              <a:t>Source for illustration: [ullm2009] </a:t>
            </a:r>
          </a:p>
        </p:txBody>
      </p:sp>
    </p:spTree>
    <p:extLst>
      <p:ext uri="{BB962C8B-B14F-4D97-AF65-F5344CB8AC3E}">
        <p14:creationId xmlns:p14="http://schemas.microsoft.com/office/powerpoint/2010/main" val="1172800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fr-BE" sz="2400" b="1" dirty="0" err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</a:t>
            </a:r>
            <a:r>
              <a:rPr lang="fr-BE" sz="2400" b="1" dirty="0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8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118305"/>
            <a:ext cx="11167673" cy="41912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Engineering design</a:t>
            </a:r>
          </a:p>
          <a:p>
            <a:pPr marL="800100" lvl="1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lphaLcPeriod"/>
            </a:pP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</a:rPr>
              <a:t>Develop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</a:rPr>
              <a:t> engineering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</a:rPr>
              <a:t>specifications</a:t>
            </a:r>
            <a:endParaRPr lang="fr-BE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lphaLcPeriod"/>
            </a:pP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</a:rPr>
              <a:t>Develop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</a:rPr>
              <a:t> concepts</a:t>
            </a:r>
          </a:p>
          <a:p>
            <a:pPr marL="800100" lvl="1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lphaLcPeriod"/>
            </a:pP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</a:rPr>
              <a:t>Develop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</a:rPr>
              <a:t>product</a:t>
            </a:r>
            <a:endParaRPr lang="fr-BE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Process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6B3C5B-266C-4FC1-A3A5-6ED796677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851" y="1819275"/>
            <a:ext cx="3676650" cy="321945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A053F4A-0B8B-4A89-96CF-76DC91E67681}"/>
              </a:ext>
            </a:extLst>
          </p:cNvPr>
          <p:cNvSpPr txBox="1"/>
          <p:nvPr/>
        </p:nvSpPr>
        <p:spPr>
          <a:xfrm>
            <a:off x="9006251" y="6174835"/>
            <a:ext cx="2935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dirty="0">
                <a:latin typeface="Verdana" panose="020B0604030504040204" pitchFamily="34" charset="0"/>
                <a:ea typeface="Verdana" panose="020B0604030504040204" pitchFamily="34" charset="0"/>
              </a:rPr>
              <a:t>Source for illustration: [ullm2009] </a:t>
            </a:r>
          </a:p>
        </p:txBody>
      </p:sp>
    </p:spTree>
    <p:extLst>
      <p:ext uri="{BB962C8B-B14F-4D97-AF65-F5344CB8AC3E}">
        <p14:creationId xmlns:p14="http://schemas.microsoft.com/office/powerpoint/2010/main" val="3665753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FDE62C-437D-D645-8B2F-BD1EBD1DE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2" y="-7505"/>
            <a:ext cx="12196482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D75F689-295B-7B4B-BC67-0E1EB890270B}"/>
              </a:ext>
            </a:extLst>
          </p:cNvPr>
          <p:cNvSpPr txBox="1"/>
          <p:nvPr/>
        </p:nvSpPr>
        <p:spPr>
          <a:xfrm>
            <a:off x="229999" y="1541974"/>
            <a:ext cx="1083473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2400" b="1">
                <a:solidFill>
                  <a:srgbClr val="655A7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product life cycle</a:t>
            </a:r>
            <a:endParaRPr lang="cs-CZ" sz="2400" b="1" dirty="0">
              <a:solidFill>
                <a:srgbClr val="655A7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6A8A0DB-238C-425D-9E77-8F950B1A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482" y="6538912"/>
            <a:ext cx="9804264" cy="311583"/>
          </a:xfrm>
        </p:spPr>
        <p:txBody>
          <a:bodyPr/>
          <a:lstStyle/>
          <a:p>
            <a:r>
              <a:rPr lang="fr-BE">
                <a:solidFill>
                  <a:schemeClr val="bg1"/>
                </a:solidFill>
              </a:rPr>
              <a:t>Module 3 – Engineering Design – Part 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B2D1603-FDB1-4DF6-A5D6-05C72B96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61600" y="6538913"/>
            <a:ext cx="1403926" cy="319088"/>
          </a:xfrm>
        </p:spPr>
        <p:txBody>
          <a:bodyPr/>
          <a:lstStyle/>
          <a:p>
            <a:fld id="{5F7DC650-B970-1649-836A-363117593780}" type="slidenum">
              <a:rPr lang="cs-CZ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/>
              <a:t>9</a:t>
            </a:fld>
            <a:endParaRPr lang="cs-CZ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5F62525-03DF-4F3C-8AC1-289E6228FB74}"/>
              </a:ext>
            </a:extLst>
          </p:cNvPr>
          <p:cNvSpPr txBox="1"/>
          <p:nvPr/>
        </p:nvSpPr>
        <p:spPr>
          <a:xfrm>
            <a:off x="339329" y="2118305"/>
            <a:ext cx="11167673" cy="41912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Planning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Engineering design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 planning :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preparation</a:t>
            </a: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</a:t>
            </a:r>
            <a:r>
              <a:rPr lang="fr-BE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b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determination of manufacturing methods, tools, </a:t>
            </a:r>
            <a:b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fixtures; manufacturing times, sequence for assembly, </a:t>
            </a:r>
            <a:b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cost estimation, ...)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Manufacturing</a:t>
            </a:r>
            <a:endParaRPr lang="fr-B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Distribution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Operation</a:t>
            </a: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Use</a:t>
            </a:r>
          </a:p>
          <a:p>
            <a:pPr marL="342900" indent="-342900">
              <a:lnSpc>
                <a:spcPct val="150000"/>
              </a:lnSpc>
              <a:buClr>
                <a:srgbClr val="E7901D"/>
              </a:buClr>
              <a:buSzPct val="100000"/>
              <a:buFont typeface="+mj-lt"/>
              <a:buAutoNum type="arabicPeriod"/>
            </a:pPr>
            <a:r>
              <a:rPr lang="fr-B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Decommissioning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48352C-D22F-4839-A6D7-7E03BB4137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706" y="1424131"/>
            <a:ext cx="3811914" cy="33465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9AFDCB6-1D64-4FCB-B624-18E573247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486" y="4529233"/>
            <a:ext cx="2098114" cy="1573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1060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F18513FAD42740BF45A6659E873DB8" ma:contentTypeVersion="5" ma:contentTypeDescription="Crée un document." ma:contentTypeScope="" ma:versionID="2a30ce02780e3e2bf1c867cf1167c27c">
  <xsd:schema xmlns:xsd="http://www.w3.org/2001/XMLSchema" xmlns:xs="http://www.w3.org/2001/XMLSchema" xmlns:p="http://schemas.microsoft.com/office/2006/metadata/properties" xmlns:ns2="bd7d28ee-759b-472f-8eb9-b701efb61d42" targetNamespace="http://schemas.microsoft.com/office/2006/metadata/properties" ma:root="true" ma:fieldsID="1766852c4040e65c271ca6854a4ad14c" ns2:_="">
    <xsd:import namespace="bd7d28ee-759b-472f-8eb9-b701efb61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d28ee-759b-472f-8eb9-b701efb61d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F2844B-1446-4227-ABD7-0A1135E8F705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d7d28ee-759b-472f-8eb9-b701efb61d4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5567106-DE46-43D7-ABEC-8654F7DC08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BFDBA-C50B-4CCE-A095-45B96B32F2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7d28ee-759b-472f-8eb9-b701efb61d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5455</TotalTime>
  <Words>3506</Words>
  <Application>Microsoft Office PowerPoint</Application>
  <PresentationFormat>Grand écran</PresentationFormat>
  <Paragraphs>734</Paragraphs>
  <Slides>44</Slides>
  <Notes>41</Notes>
  <HiddenSlides>0</HiddenSlides>
  <MMClips>9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45" baseType="lpstr">
      <vt:lpstr>Motiv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Microsoft Office User</dc:creator>
  <cp:lastModifiedBy>Pierre DEHOMBREUX</cp:lastModifiedBy>
  <cp:revision>169</cp:revision>
  <cp:lastPrinted>2019-08-15T06:27:45Z</cp:lastPrinted>
  <dcterms:created xsi:type="dcterms:W3CDTF">2019-05-09T09:56:08Z</dcterms:created>
  <dcterms:modified xsi:type="dcterms:W3CDTF">2020-09-30T06:23:00Z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0x01010081F18513FAD42740BF45A6659E873DB8</vt:lpwstr>
  </property>
</Properties>
</file>