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</p:sldMasterIdLst>
  <p:notesMasterIdLst>
    <p:notesMasterId r:id="rId12"/>
  </p:notesMasterIdLst>
  <p:sldIdLst>
    <p:sldId id="256" r:id="rId5"/>
    <p:sldId id="257" r:id="rId6"/>
    <p:sldId id="261" r:id="rId7"/>
    <p:sldId id="260" r:id="rId8"/>
    <p:sldId id="264" r:id="rId9"/>
    <p:sldId id="263" r:id="rId10"/>
    <p:sldId id="265" r:id="rId11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3" roundtripDataSignature="AMtx7mgQmCi9M2miwYeFUiOnCpLfRBE6qQ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arhelahti Mervi" initials="VM" lastIdx="1" clrIdx="0">
    <p:extLst>
      <p:ext uri="{19B8F6BF-5375-455C-9EA6-DF929625EA0E}">
        <p15:presenceInfo xmlns:p15="http://schemas.microsoft.com/office/powerpoint/2012/main" userId="S::Mervi.Varhelahti@turkuamk.fi::9e2f6eaa-3ad0-4b39-841a-ca0e1829acd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customschemas.google.com/relationships/presentationmetadata" Target="metadata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9-05T17:04:47.803" idx="1">
    <p:pos x="7683" y="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1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Trust is one of the most studied variables in the VT literature. Trust is critical to knowledge sharing, knowledge transfer, and exchange. </a:t>
            </a:r>
          </a:p>
          <a:p>
            <a:r>
              <a:rPr lang="en-US" sz="11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• both interpersonal trust and trust in technology are relevant for knowledge sharing (Golden &amp; Raghuram, 2010),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in globally distributed teams, trust dampens the negative effects of member diversity on performance (Garrison, Wakefield, Xu, &amp; Kim, 2010).</a:t>
            </a:r>
          </a:p>
          <a:p>
            <a:r>
              <a:rPr lang="en-US" sz="11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• within VTs, trust is influenced by communication behaviors, timely responses, open communication, and giving feedback (e.g., </a:t>
            </a:r>
            <a:r>
              <a:rPr lang="en-US" sz="1100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Henttonen</a:t>
            </a:r>
            <a:r>
              <a:rPr lang="en-US" sz="11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&amp; </a:t>
            </a:r>
            <a:r>
              <a:rPr lang="en-US" sz="1100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Blomqvist</a:t>
            </a:r>
            <a:r>
              <a:rPr lang="en-US" sz="11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, 2005). </a:t>
            </a:r>
          </a:p>
          <a:p>
            <a:r>
              <a:rPr lang="en-US" sz="11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• within VTs, trust formation is often based on perceptions of other team members’ ability (Clark, Clark, &amp; Crossley, 2010). </a:t>
            </a:r>
          </a:p>
          <a:p>
            <a:r>
              <a:rPr lang="en-US" sz="11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• swift trust is most likely established through early communication and a positive tone (e.g., Coppola, Hiltz, &amp; Rotter, 2004) and can influence performance by improving members’ confidence and subsequent trust (Crisp &amp; </a:t>
            </a:r>
            <a:r>
              <a:rPr lang="en-US" sz="1100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Jarvenpaa</a:t>
            </a:r>
            <a:r>
              <a:rPr lang="en-US" sz="11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, 2013).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991245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47755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6333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Úvodní snímek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svislý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vislý nadpis a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obsah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áhlaví oddílu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a obsahy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ovnání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enom nadpis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ázdný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sah s titulkem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rázek s titulkem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241" y="0"/>
            <a:ext cx="1219648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 txBox="1"/>
          <p:nvPr/>
        </p:nvSpPr>
        <p:spPr>
          <a:xfrm>
            <a:off x="1349210" y="1529918"/>
            <a:ext cx="8662307" cy="3046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lvl="0" algn="ctr"/>
            <a:r>
              <a:rPr lang="en-US" sz="2400" b="1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Module 1</a:t>
            </a:r>
          </a:p>
          <a:p>
            <a:pPr lvl="0" algn="ctr"/>
            <a:endParaRPr lang="en-US" sz="2400" b="1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lvl="0" algn="ctr"/>
            <a:r>
              <a:rPr lang="en-US" sz="2400" b="1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Effective Intercultural Communication in Multicultural Teams</a:t>
            </a:r>
          </a:p>
          <a:p>
            <a:pPr lvl="0" algn="ctr"/>
            <a:endParaRPr lang="en-US" sz="2400" b="1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lvl="0" algn="ctr"/>
            <a:endParaRPr lang="en-US" sz="2400" b="1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lvl="0" algn="ctr"/>
            <a:r>
              <a:rPr lang="en-US" sz="2400" b="1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Introduction 5 October 2020</a:t>
            </a:r>
          </a:p>
          <a:p>
            <a:pPr lvl="0" algn="ctr"/>
            <a:r>
              <a:rPr lang="en-US" sz="2400" b="1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Pia Lindgren, Senior Lecturer</a:t>
            </a:r>
            <a:endParaRPr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9236"/>
            <a:ext cx="1219648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969107" y="1844430"/>
            <a:ext cx="8211837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+mj-lt"/>
              </a:rPr>
              <a:t>KEY QUESTION TO THINK ABOUT</a:t>
            </a:r>
          </a:p>
          <a:p>
            <a:endParaRPr lang="en-US" sz="2000" dirty="0">
              <a:latin typeface="+mj-lt"/>
            </a:endParaRPr>
          </a:p>
          <a:p>
            <a:endParaRPr lang="en-US" sz="2000" dirty="0">
              <a:latin typeface="+mj-lt"/>
            </a:endParaRPr>
          </a:p>
          <a:p>
            <a:r>
              <a:rPr lang="en-US" sz="2000" dirty="0">
                <a:latin typeface="+mj-lt"/>
              </a:rPr>
              <a:t>What are some of the key features of communication style in your culture in social and work situations?</a:t>
            </a:r>
          </a:p>
          <a:p>
            <a:endParaRPr lang="en-US" sz="2000" dirty="0">
              <a:latin typeface="+mj-lt"/>
            </a:endParaRPr>
          </a:p>
          <a:p>
            <a:r>
              <a:rPr lang="en-US" sz="2000" dirty="0">
                <a:latin typeface="+mj-lt"/>
              </a:rPr>
              <a:t>Some more questions in detail..</a:t>
            </a:r>
          </a:p>
          <a:p>
            <a:endParaRPr lang="en-US" sz="1600" dirty="0"/>
          </a:p>
          <a:p>
            <a:endParaRPr lang="en-US" dirty="0"/>
          </a:p>
          <a:p>
            <a:endParaRPr lang="en-US" dirty="0"/>
          </a:p>
          <a:p>
            <a:r>
              <a:rPr lang="en-GB" altLang="fi-FI" dirty="0"/>
              <a:t>	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"/>
          <p:cNvSpPr txBox="1"/>
          <p:nvPr/>
        </p:nvSpPr>
        <p:spPr>
          <a:xfrm>
            <a:off x="627162" y="4253672"/>
            <a:ext cx="10834736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endParaRPr dirty="0"/>
          </a:p>
        </p:txBody>
      </p:sp>
      <p:sp>
        <p:nvSpPr>
          <p:cNvPr id="4" name="Rectangle 3"/>
          <p:cNvSpPr/>
          <p:nvPr/>
        </p:nvSpPr>
        <p:spPr>
          <a:xfrm>
            <a:off x="914400" y="794327"/>
            <a:ext cx="820189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4"/>
            <a:r>
              <a:rPr lang="en-GB" altLang="fi-FI" sz="1600" b="1" dirty="0"/>
              <a:t>Communication style     </a:t>
            </a:r>
          </a:p>
          <a:p>
            <a:pPr marL="285750" lvl="4" indent="-285750">
              <a:buFont typeface="Arial" panose="020B0604020202020204" pitchFamily="34" charset="0"/>
              <a:buChar char="•"/>
            </a:pPr>
            <a:endParaRPr lang="en-GB" altLang="fi-FI" sz="1600" dirty="0"/>
          </a:p>
          <a:p>
            <a:pPr marL="285750" lvl="4" indent="-285750">
              <a:buFont typeface="Arial" panose="020B0604020202020204" pitchFamily="34" charset="0"/>
              <a:buChar char="•"/>
            </a:pPr>
            <a:endParaRPr lang="en-GB" altLang="fi-FI" sz="1600" dirty="0"/>
          </a:p>
          <a:p>
            <a:pPr marL="285750" lvl="6" indent="-285750">
              <a:buFont typeface="Arial" panose="020B0604020202020204" pitchFamily="34" charset="0"/>
              <a:buChar char="•"/>
            </a:pPr>
            <a:r>
              <a:rPr lang="en-GB" altLang="fi-FI" sz="1600" dirty="0"/>
              <a:t>           Do you get to the point directly or circle around the topic?</a:t>
            </a:r>
          </a:p>
          <a:p>
            <a:pPr marL="285750" lvl="6" indent="-285750">
              <a:buFont typeface="Arial" panose="020B0604020202020204" pitchFamily="34" charset="0"/>
              <a:buChar char="•"/>
            </a:pPr>
            <a:endParaRPr lang="en-GB" altLang="fi-FI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fi-FI" sz="1600" dirty="0"/>
              <a:t>	Do you criticize or try to save face?</a:t>
            </a:r>
          </a:p>
          <a:p>
            <a:endParaRPr lang="en-GB" altLang="fi-FI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fi-FI" sz="1600" dirty="0"/>
              <a:t>	Can you deal with disagreement or do you prefer to avoid it?</a:t>
            </a:r>
          </a:p>
        </p:txBody>
      </p:sp>
      <p:pic>
        <p:nvPicPr>
          <p:cNvPr id="5" name="Picture 4" descr="A Principal's Reflections: November 20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256" y="3066472"/>
            <a:ext cx="4740817" cy="3791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8235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80656" y="1025236"/>
            <a:ext cx="5750482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/>
              <a:t>Discussion style</a:t>
            </a:r>
          </a:p>
          <a:p>
            <a:endParaRPr lang="en-GB" sz="1600" b="1" dirty="0"/>
          </a:p>
          <a:p>
            <a:endParaRPr lang="en-GB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Do you interrupt and intervene in the middle of the discussion or do you wait for your turn?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Do you allow silent pauses in the conversation or do you prefer a continuous flow of discussion?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Is your discussion fact-based or socially directed?</a:t>
            </a:r>
          </a:p>
          <a:p>
            <a:endParaRPr lang="fi-FI" b="1" dirty="0"/>
          </a:p>
        </p:txBody>
      </p:sp>
      <p:pic>
        <p:nvPicPr>
          <p:cNvPr id="4" name="Picture 3" descr="Ciri-Ciri Perempuan Yang Menyampah Di Mata Lelaki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523" y="4008582"/>
            <a:ext cx="5003495" cy="2849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1523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GB" sz="1600" b="1" dirty="0">
                <a:latin typeface="+mj-lt"/>
              </a:rPr>
              <a:t>Attitude to time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838200" y="1450109"/>
            <a:ext cx="9491663" cy="4649066"/>
          </a:xfrm>
        </p:spPr>
        <p:txBody>
          <a:bodyPr>
            <a:normAutofit/>
          </a:bodyPr>
          <a:lstStyle/>
          <a:p>
            <a:r>
              <a:rPr lang="en-GB" altLang="fi-FI" sz="1600" dirty="0"/>
              <a:t>How flexible is your approach to time? </a:t>
            </a:r>
          </a:p>
          <a:p>
            <a:r>
              <a:rPr lang="en-GB" altLang="fi-FI" sz="1600" dirty="0"/>
              <a:t>Do you prefer to be on time every time, or do you feel comfortable with a changing schedule?</a:t>
            </a:r>
          </a:p>
          <a:p>
            <a:r>
              <a:rPr lang="en-GB" altLang="fi-FI" sz="1600" dirty="0"/>
              <a:t>Do you schedule following a linear time by the clock or calendar, or do you schedule by what needs to be done?</a:t>
            </a:r>
          </a:p>
          <a:p>
            <a:r>
              <a:rPr lang="en-GB" altLang="fi-FI" sz="1600" dirty="0"/>
              <a:t>Which one is more important to you, starting and completing something on time, or completing it in whatever time is needed?</a:t>
            </a:r>
          </a:p>
        </p:txBody>
      </p:sp>
      <p:pic>
        <p:nvPicPr>
          <p:cNvPr id="3" name="Picture 2" descr="Swiss railway clock - Wikipedi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183" y="3703782"/>
            <a:ext cx="3398982" cy="2724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4866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6482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9018" y="1494059"/>
            <a:ext cx="7011266" cy="5164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4802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 sz="2000" dirty="0">
                <a:latin typeface="Arial" panose="020B0604020202020204" pitchFamily="34" charset="0"/>
                <a:cs typeface="Arial" panose="020B0604020202020204" pitchFamily="34" charset="0"/>
              </a:rPr>
              <a:t>SOME THOUGHTS FOR THE FUTURE TEAMWORK...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1818" y="1293091"/>
            <a:ext cx="9748982" cy="3362036"/>
          </a:xfrm>
        </p:spPr>
        <p:txBody>
          <a:bodyPr/>
          <a:lstStyle/>
          <a:p>
            <a:pPr>
              <a:buFontTx/>
              <a:buNone/>
            </a:pPr>
            <a:r>
              <a:rPr lang="en-US" altLang="fi-FI" sz="1800" dirty="0">
                <a:latin typeface="Algerian" panose="04020705040A02060702" pitchFamily="82" charset="0"/>
              </a:rPr>
              <a:t>“</a:t>
            </a:r>
            <a:r>
              <a:rPr lang="en-US" altLang="fi-FI" sz="2000" dirty="0">
                <a:latin typeface="+mj-lt"/>
              </a:rPr>
              <a:t>A beautiful song cannot be composed only with one tune, </a:t>
            </a:r>
          </a:p>
          <a:p>
            <a:pPr>
              <a:buFontTx/>
              <a:buNone/>
            </a:pPr>
            <a:r>
              <a:rPr lang="en-US" altLang="fi-FI" sz="2000" dirty="0">
                <a:latin typeface="+mj-lt"/>
              </a:rPr>
              <a:t>a beautiful painting cannot be painted only with one color, </a:t>
            </a:r>
          </a:p>
          <a:p>
            <a:pPr>
              <a:buFontTx/>
              <a:buNone/>
            </a:pPr>
            <a:r>
              <a:rPr lang="en-US" altLang="fi-FI" sz="2000" dirty="0">
                <a:latin typeface="+mj-lt"/>
              </a:rPr>
              <a:t>a delicious meal cannot be prepared only with one ingredient, </a:t>
            </a:r>
          </a:p>
          <a:p>
            <a:pPr>
              <a:buFontTx/>
              <a:buNone/>
            </a:pPr>
            <a:r>
              <a:rPr lang="en-US" altLang="fi-FI" sz="2000" dirty="0">
                <a:latin typeface="+mj-lt"/>
              </a:rPr>
              <a:t>identical things cannot lead to diversity</a:t>
            </a:r>
            <a:r>
              <a:rPr lang="fi-FI" altLang="fi-FI" sz="2000" dirty="0">
                <a:latin typeface="+mj-lt"/>
              </a:rPr>
              <a:t>”</a:t>
            </a:r>
          </a:p>
          <a:p>
            <a:pPr>
              <a:buFontTx/>
              <a:buNone/>
            </a:pPr>
            <a:r>
              <a:rPr lang="en-US" altLang="fi-FI" sz="2000" dirty="0">
                <a:latin typeface="+mj-lt"/>
              </a:rPr>
              <a:t>   </a:t>
            </a:r>
          </a:p>
          <a:p>
            <a:pPr>
              <a:buFontTx/>
              <a:buNone/>
            </a:pPr>
            <a:r>
              <a:rPr lang="en-US" altLang="fi-FI" sz="2000" dirty="0">
                <a:latin typeface="+mj-lt"/>
              </a:rPr>
              <a:t>Chinese proverb</a:t>
            </a:r>
            <a:endParaRPr lang="fi-FI" altLang="fi-FI" sz="2000" dirty="0">
              <a:latin typeface="+mj-lt"/>
            </a:endParaRPr>
          </a:p>
        </p:txBody>
      </p:sp>
      <p:pic>
        <p:nvPicPr>
          <p:cNvPr id="2" name="Picture 1" descr="popularity contest - Images with all colors - Programming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363" y="3288146"/>
            <a:ext cx="7860146" cy="3463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74154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F561D9FFF8B80843AB6EAB3071581727" ma:contentTypeVersion="4" ma:contentTypeDescription="Luo uusi asiakirja." ma:contentTypeScope="" ma:versionID="14ca0185d6f8998d04c2eae509b64ffc">
  <xsd:schema xmlns:xsd="http://www.w3.org/2001/XMLSchema" xmlns:xs="http://www.w3.org/2001/XMLSchema" xmlns:p="http://schemas.microsoft.com/office/2006/metadata/properties" xmlns:ns2="329dde57-c0ba-44f8-8dc9-35f03581d5f6" targetNamespace="http://schemas.microsoft.com/office/2006/metadata/properties" ma:root="true" ma:fieldsID="b6eb5a5dcfaf41569191a9e70a1c8b5e" ns2:_="">
    <xsd:import namespace="329dde57-c0ba-44f8-8dc9-35f03581d5f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9dde57-c0ba-44f8-8dc9-35f03581d5f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93F12B7-C4BB-42AA-8B9C-75936A97CB98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329dde57-c0ba-44f8-8dc9-35f03581d5f6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02F15429-8264-4A41-9CC0-3F12C18AEBC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29dde57-c0ba-44f8-8dc9-35f03581d5f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3FA2306-5A9E-4278-BF09-62CDE8B21AC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443</Words>
  <Application>Microsoft Office PowerPoint</Application>
  <PresentationFormat>Widescreen</PresentationFormat>
  <Paragraphs>51</Paragraphs>
  <Slides>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Algerian</vt:lpstr>
      <vt:lpstr>Arial</vt:lpstr>
      <vt:lpstr>Calibri</vt:lpstr>
      <vt:lpstr>Verdana</vt:lpstr>
      <vt:lpstr>Motiv Office</vt:lpstr>
      <vt:lpstr>PowerPoint Presentation</vt:lpstr>
      <vt:lpstr>PowerPoint Presentation</vt:lpstr>
      <vt:lpstr>PowerPoint Presentation</vt:lpstr>
      <vt:lpstr>PowerPoint Presentation</vt:lpstr>
      <vt:lpstr>Attitude to time</vt:lpstr>
      <vt:lpstr>PowerPoint Presentation</vt:lpstr>
      <vt:lpstr>SOME THOUGHTS FOR THE FUTURE TEAMWORK...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Varhelahti Mervi</cp:lastModifiedBy>
  <cp:revision>16</cp:revision>
  <dcterms:created xsi:type="dcterms:W3CDTF">2019-05-09T09:56:08Z</dcterms:created>
  <dcterms:modified xsi:type="dcterms:W3CDTF">2020-10-05T11:25:37Z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0x010100F561D9FFF8B80843AB6EAB3071581727</vt:lpwstr>
  </property>
</Properties>
</file>